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5.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6"/>
  </p:notesMasterIdLst>
  <p:sldIdLst>
    <p:sldId id="256" r:id="rId3"/>
    <p:sldId id="257" r:id="rId4"/>
    <p:sldId id="279" r:id="rId5"/>
    <p:sldId id="277" r:id="rId6"/>
    <p:sldId id="278" r:id="rId7"/>
    <p:sldId id="275" r:id="rId8"/>
    <p:sldId id="260" r:id="rId9"/>
    <p:sldId id="263" r:id="rId10"/>
    <p:sldId id="280" r:id="rId11"/>
    <p:sldId id="270" r:id="rId12"/>
    <p:sldId id="264" r:id="rId13"/>
    <p:sldId id="265" r:id="rId14"/>
    <p:sldId id="282" r:id="rId15"/>
    <p:sldId id="283" r:id="rId16"/>
    <p:sldId id="271" r:id="rId17"/>
    <p:sldId id="274" r:id="rId18"/>
    <p:sldId id="266" r:id="rId19"/>
    <p:sldId id="268" r:id="rId20"/>
    <p:sldId id="285" r:id="rId21"/>
    <p:sldId id="269" r:id="rId22"/>
    <p:sldId id="273" r:id="rId23"/>
    <p:sldId id="272" r:id="rId24"/>
    <p:sldId id="284"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328"/>
    <a:srgbClr val="F1553B"/>
    <a:srgbClr val="060606"/>
    <a:srgbClr val="59C9E6"/>
    <a:srgbClr val="FCED00"/>
    <a:srgbClr val="662D91"/>
    <a:srgbClr val="F15B40"/>
    <a:srgbClr val="CEDE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00" autoAdjust="0"/>
    <p:restoredTop sz="77120" autoAdjust="0"/>
  </p:normalViewPr>
  <p:slideViewPr>
    <p:cSldViewPr snapToGrid="0" snapToObjects="1">
      <p:cViewPr varScale="1">
        <p:scale>
          <a:sx n="83" d="100"/>
          <a:sy n="83" d="100"/>
        </p:scale>
        <p:origin x="1290" y="9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Lst>
  </p:outlineViewPr>
  <p:notesTextViewPr>
    <p:cViewPr>
      <p:scale>
        <a:sx n="3" d="2"/>
        <a:sy n="3" d="2"/>
      </p:scale>
      <p:origin x="0" y="0"/>
    </p:cViewPr>
  </p:notesTextViewPr>
  <p:sorterViewPr>
    <p:cViewPr>
      <p:scale>
        <a:sx n="100" d="100"/>
        <a:sy n="100" d="100"/>
      </p:scale>
      <p:origin x="0" y="0"/>
    </p:cViewPr>
  </p:sorterViewPr>
  <p:notesViewPr>
    <p:cSldViewPr snapToGrid="0" snapToObjects="1">
      <p:cViewPr varScale="1">
        <p:scale>
          <a:sx n="47" d="100"/>
          <a:sy n="47" d="100"/>
        </p:scale>
        <p:origin x="-2394"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slide" Target="slides/slide12.xml"/><Relationship Id="rId1" Type="http://schemas.openxmlformats.org/officeDocument/2006/relationships/slide" Target="slides/slide11.xml"/><Relationship Id="rId5" Type="http://schemas.openxmlformats.org/officeDocument/2006/relationships/slide" Target="slides/slide20.xml"/><Relationship Id="rId4"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8EDAEC-2225-0D48-8B00-263A796A288C}" type="datetimeFigureOut">
              <a:rPr lang="en-US" smtClean="0"/>
              <a:t>8/12/2024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69F988-8291-D446-8524-BA1D6A889AF6}" type="slidenum">
              <a:rPr lang="en-US" smtClean="0"/>
              <a:t>‹#›</a:t>
            </a:fld>
            <a:endParaRPr lang="en-US"/>
          </a:p>
        </p:txBody>
      </p:sp>
    </p:spTree>
    <p:extLst>
      <p:ext uri="{BB962C8B-B14F-4D97-AF65-F5344CB8AC3E}">
        <p14:creationId xmlns:p14="http://schemas.microsoft.com/office/powerpoint/2010/main" val="6108873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oi.org/10.1016/j.envres.2016.09.026"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nationalacademies.org/hmd/Reports/2018/public-health-consequences-of-e-cigarettes.aspx"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nbatc.ca/2020/08/13/canadian-community-healthsurvey-cchs-results-for-2019-current-smoking-declines-to-14-8-daily-smoking-to-10-0-incanad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nationalacademies.org/hmd/Reports/2018/public-health-consequences-of-e-cigarettes.aspx"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7369F988-8291-D446-8524-BA1D6A889AF6}" type="slidenum">
              <a:rPr lang="en-US" smtClean="0"/>
              <a:t>1</a:t>
            </a:fld>
            <a:endParaRPr lang="en-US" dirty="0"/>
          </a:p>
        </p:txBody>
      </p:sp>
    </p:spTree>
    <p:extLst>
      <p:ext uri="{BB962C8B-B14F-4D97-AF65-F5344CB8AC3E}">
        <p14:creationId xmlns:p14="http://schemas.microsoft.com/office/powerpoint/2010/main" val="2671529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sz="1200" kern="1200" dirty="0">
                <a:solidFill>
                  <a:schemeClr val="tx1"/>
                </a:solidFill>
                <a:effectLst/>
                <a:latin typeface="+mn-lt"/>
                <a:ea typeface="+mn-ea"/>
                <a:cs typeface="+mn-cs"/>
              </a:rPr>
              <a:t>Le </a:t>
            </a:r>
            <a:r>
              <a:rPr lang="fr-CA" sz="1200" kern="1200" dirty="0" err="1">
                <a:solidFill>
                  <a:schemeClr val="tx1"/>
                </a:solidFill>
                <a:effectLst/>
                <a:latin typeface="+mn-lt"/>
                <a:ea typeface="+mn-ea"/>
                <a:cs typeface="+mn-cs"/>
              </a:rPr>
              <a:t>vapotage</a:t>
            </a:r>
            <a:r>
              <a:rPr lang="fr-CA" sz="1200" kern="1200" dirty="0">
                <a:solidFill>
                  <a:schemeClr val="tx1"/>
                </a:solidFill>
                <a:effectLst/>
                <a:latin typeface="+mn-lt"/>
                <a:ea typeface="+mn-ea"/>
                <a:cs typeface="+mn-cs"/>
              </a:rPr>
              <a:t> peut augmenter le risque de crise cardiaque. Le fait d'utiliser à la fois des cigarettes et des cigarettes électroniques augmente encore plus ce risque.</a:t>
            </a:r>
            <a:r>
              <a:rPr lang="en-US" baseline="0" dirty="0"/>
              <a:t> (3)</a:t>
            </a:r>
          </a:p>
          <a:p>
            <a:pPr marL="171450" indent="-171450">
              <a:buFontTx/>
              <a:buChar char="-"/>
            </a:pPr>
            <a:endParaRPr lang="en-US" baseline="0" dirty="0"/>
          </a:p>
          <a:p>
            <a:pPr marL="171450" indent="-171450">
              <a:buFont typeface="Arial" panose="020B0604020202020204" pitchFamily="34" charset="0"/>
              <a:buChar char="•"/>
            </a:pPr>
            <a:r>
              <a:rPr lang="fr-CA" sz="1200" kern="1200" dirty="0">
                <a:solidFill>
                  <a:schemeClr val="tx1"/>
                </a:solidFill>
                <a:effectLst/>
                <a:latin typeface="+mn-lt"/>
                <a:ea typeface="+mn-ea"/>
                <a:cs typeface="+mn-cs"/>
              </a:rPr>
              <a:t>Lorsqu'ils sont chauffés, le propylène glycol et la glycérine végétale peuvent produire des substances chimiques comme le formaldéhyde, un cancérogène connu.</a:t>
            </a:r>
            <a:r>
              <a:rPr lang="en-US" baseline="0" dirty="0"/>
              <a:t> (4)</a:t>
            </a:r>
          </a:p>
          <a:p>
            <a:pPr marL="0" indent="0">
              <a:buFontTx/>
              <a:buNone/>
            </a:pPr>
            <a:endParaRPr lang="en-US" baseline="0" dirty="0"/>
          </a:p>
          <a:p>
            <a:pPr marL="171450" indent="-171450">
              <a:buFont typeface="Arial" panose="020B0604020202020204" pitchFamily="34" charset="0"/>
              <a:buChar char="•"/>
            </a:pPr>
            <a:r>
              <a:rPr lang="fr-CA" sz="1200" kern="1200" dirty="0">
                <a:solidFill>
                  <a:schemeClr val="tx1"/>
                </a:solidFill>
                <a:effectLst/>
                <a:latin typeface="+mn-lt"/>
                <a:ea typeface="+mn-ea"/>
                <a:cs typeface="+mn-cs"/>
              </a:rPr>
              <a:t>Les e-cigarettes peuvent se désagréger avec le temps, ce qui entraîne la présence de particules de métaux lourds (chrome, nickel, plomb) dans l'aérosol.</a:t>
            </a:r>
            <a:r>
              <a:rPr lang="en-US" baseline="0" dirty="0"/>
              <a:t> (5)</a:t>
            </a:r>
          </a:p>
          <a:p>
            <a:pPr marL="171450" indent="-171450">
              <a:buFontTx/>
              <a:buChar char="-"/>
            </a:pPr>
            <a:endParaRPr lang="en-US" baseline="0" dirty="0"/>
          </a:p>
          <a:p>
            <a:r>
              <a:rPr lang="fr-CA" sz="1200" kern="1200" dirty="0">
                <a:solidFill>
                  <a:schemeClr val="tx1"/>
                </a:solidFill>
                <a:effectLst/>
                <a:latin typeface="+mn-lt"/>
                <a:ea typeface="+mn-ea"/>
                <a:cs typeface="+mn-cs"/>
              </a:rPr>
              <a:t>Aux États-Unis, des centaines de cas de maladies pulmonaires graves liées à l'utilisation des produits de </a:t>
            </a:r>
            <a:r>
              <a:rPr lang="fr-CA" sz="1200" kern="1200" dirty="0" err="1">
                <a:solidFill>
                  <a:schemeClr val="tx1"/>
                </a:solidFill>
                <a:effectLst/>
                <a:latin typeface="+mn-lt"/>
                <a:ea typeface="+mn-ea"/>
                <a:cs typeface="+mn-cs"/>
              </a:rPr>
              <a:t>vapotage</a:t>
            </a:r>
            <a:r>
              <a:rPr lang="fr-CA" sz="1200" kern="1200" dirty="0">
                <a:solidFill>
                  <a:schemeClr val="tx1"/>
                </a:solidFill>
                <a:effectLst/>
                <a:latin typeface="+mn-lt"/>
                <a:ea typeface="+mn-ea"/>
                <a:cs typeface="+mn-cs"/>
              </a:rPr>
              <a:t>, et même des décès, ont été signalés. Le premier cas canadien a été signalé en Ontario en septembre 2019.</a:t>
            </a:r>
          </a:p>
          <a:p>
            <a:pPr marL="0" indent="0">
              <a:buFontTx/>
              <a:buNone/>
            </a:pPr>
            <a:endParaRPr lang="en-US" u="sng" baseline="0" dirty="0"/>
          </a:p>
          <a:p>
            <a:pPr marL="0" indent="0">
              <a:buFontTx/>
              <a:buNone/>
            </a:pPr>
            <a:r>
              <a:rPr lang="en-US" b="1" u="sng" baseline="0" dirty="0" err="1"/>
              <a:t>Références</a:t>
            </a:r>
            <a:endParaRPr lang="en-US" b="1" u="sng"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u="none" baseline="0" dirty="0"/>
              <a:t>3. </a:t>
            </a:r>
            <a:r>
              <a:rPr lang="en-CA" sz="1200" b="0" i="0" kern="1200" dirty="0" err="1">
                <a:solidFill>
                  <a:schemeClr val="tx1"/>
                </a:solidFill>
                <a:effectLst/>
                <a:latin typeface="+mn-lt"/>
                <a:ea typeface="+mn-ea"/>
                <a:cs typeface="+mn-cs"/>
              </a:rPr>
              <a:t>Czoli</a:t>
            </a:r>
            <a:r>
              <a:rPr lang="en-CA" sz="1200" b="0" i="0" kern="1200" dirty="0">
                <a:solidFill>
                  <a:schemeClr val="tx1"/>
                </a:solidFill>
                <a:effectLst/>
                <a:latin typeface="+mn-lt"/>
                <a:ea typeface="+mn-ea"/>
                <a:cs typeface="+mn-cs"/>
              </a:rPr>
              <a:t>, C. D., Fong, G. T., </a:t>
            </a:r>
            <a:r>
              <a:rPr lang="en-CA" sz="1200" b="0" i="0" kern="1200" dirty="0" err="1">
                <a:solidFill>
                  <a:schemeClr val="tx1"/>
                </a:solidFill>
                <a:effectLst/>
                <a:latin typeface="+mn-lt"/>
                <a:ea typeface="+mn-ea"/>
                <a:cs typeface="+mn-cs"/>
              </a:rPr>
              <a:t>Goniewicz</a:t>
            </a:r>
            <a:r>
              <a:rPr lang="en-CA" sz="1200" b="0" i="0" kern="1200" dirty="0">
                <a:solidFill>
                  <a:schemeClr val="tx1"/>
                </a:solidFill>
                <a:effectLst/>
                <a:latin typeface="+mn-lt"/>
                <a:ea typeface="+mn-ea"/>
                <a:cs typeface="+mn-cs"/>
              </a:rPr>
              <a:t>, M. L. et Hammond, D. (2018). Biomarkers of exposure among “dual users” of tobacco cigarettes and electronic cigarettes in Canada. </a:t>
            </a:r>
            <a:r>
              <a:rPr lang="en-CA" sz="1200" b="0" i="1" kern="1200" dirty="0">
                <a:solidFill>
                  <a:schemeClr val="tx1"/>
                </a:solidFill>
                <a:effectLst/>
                <a:latin typeface="+mn-lt"/>
                <a:ea typeface="+mn-ea"/>
                <a:cs typeface="+mn-cs"/>
              </a:rPr>
              <a:t>Nicotine &amp; Tobacco Research</a:t>
            </a:r>
            <a:r>
              <a:rPr lang="en-CA" sz="1200" b="0" i="0" kern="1200" dirty="0">
                <a:solidFill>
                  <a:schemeClr val="tx1"/>
                </a:solidFill>
                <a:effectLst/>
                <a:latin typeface="+mn-lt"/>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4. </a:t>
            </a:r>
            <a:r>
              <a:rPr lang="fr-CA" sz="1200" b="0" i="0" kern="1200" noProof="0" dirty="0">
                <a:solidFill>
                  <a:schemeClr val="tx1"/>
                </a:solidFill>
                <a:effectLst/>
                <a:latin typeface="+mn-lt"/>
                <a:ea typeface="+mn-ea"/>
                <a:cs typeface="+mn-cs"/>
              </a:rPr>
              <a:t>Gouvernement du Canada</a:t>
            </a:r>
            <a:r>
              <a:rPr lang="en-US" sz="1200" b="0" i="0" kern="1200" dirty="0">
                <a:solidFill>
                  <a:schemeClr val="tx1"/>
                </a:solidFill>
                <a:effectLst/>
                <a:latin typeface="+mn-lt"/>
                <a:ea typeface="+mn-ea"/>
                <a:cs typeface="+mn-cs"/>
              </a:rPr>
              <a:t>. (2019). </a:t>
            </a:r>
            <a:r>
              <a:rPr lang="fr-CA" sz="1200" b="0" i="0" kern="1200" noProof="0" dirty="0">
                <a:solidFill>
                  <a:schemeClr val="tx1"/>
                </a:solidFill>
                <a:effectLst/>
                <a:latin typeface="+mn-lt"/>
                <a:ea typeface="+mn-ea"/>
                <a:cs typeface="+mn-cs"/>
              </a:rPr>
              <a:t>Considère les conséquences du </a:t>
            </a:r>
            <a:r>
              <a:rPr lang="fr-CA" sz="1200" b="0" i="0" kern="1200" noProof="0" dirty="0" err="1">
                <a:solidFill>
                  <a:schemeClr val="tx1"/>
                </a:solidFill>
                <a:effectLst/>
                <a:latin typeface="+mn-lt"/>
                <a:ea typeface="+mn-ea"/>
                <a:cs typeface="+mn-cs"/>
              </a:rPr>
              <a:t>vapotage</a:t>
            </a:r>
            <a:r>
              <a:rPr lang="fr-CA" sz="1200" b="0" i="0" kern="1200" noProof="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https://www.canada.ca/fr/services/sante/campagnes/vapotage.html</a:t>
            </a:r>
          </a:p>
          <a:p>
            <a:pPr marL="0" marR="0" lvl="0" indent="0" algn="l" defTabSz="457200" rtl="0" eaLnBrk="1" fontAlgn="auto" latinLnBrk="0" hangingPunct="1">
              <a:lnSpc>
                <a:spcPct val="100000"/>
              </a:lnSpc>
              <a:spcBef>
                <a:spcPts val="0"/>
              </a:spcBef>
              <a:spcAft>
                <a:spcPts val="0"/>
              </a:spcAft>
              <a:buClrTx/>
              <a:buSzTx/>
              <a:buFontTx/>
              <a:buNone/>
              <a:tabLst/>
              <a:defRPr/>
            </a:pPr>
            <a:r>
              <a:rPr lang="en-CA" sz="1200" b="0" i="0" kern="1200" dirty="0">
                <a:solidFill>
                  <a:schemeClr val="tx1"/>
                </a:solidFill>
                <a:effectLst/>
                <a:latin typeface="+mn-lt"/>
                <a:ea typeface="+mn-ea"/>
                <a:cs typeface="+mn-cs"/>
              </a:rPr>
              <a:t>5. Hess, C. A., </a:t>
            </a:r>
            <a:r>
              <a:rPr lang="en-CA" sz="1200" b="0" i="0" kern="1200" dirty="0" err="1">
                <a:solidFill>
                  <a:schemeClr val="tx1"/>
                </a:solidFill>
                <a:effectLst/>
                <a:latin typeface="+mn-lt"/>
                <a:ea typeface="+mn-ea"/>
                <a:cs typeface="+mn-cs"/>
              </a:rPr>
              <a:t>Olmedo</a:t>
            </a:r>
            <a:r>
              <a:rPr lang="en-CA" sz="1200" b="0" i="0" kern="1200" dirty="0">
                <a:solidFill>
                  <a:schemeClr val="tx1"/>
                </a:solidFill>
                <a:effectLst/>
                <a:latin typeface="+mn-lt"/>
                <a:ea typeface="+mn-ea"/>
                <a:cs typeface="+mn-cs"/>
              </a:rPr>
              <a:t>, P., </a:t>
            </a:r>
            <a:r>
              <a:rPr lang="en-CA" sz="1200" b="0" i="0" kern="1200" dirty="0" err="1">
                <a:solidFill>
                  <a:schemeClr val="tx1"/>
                </a:solidFill>
                <a:effectLst/>
                <a:latin typeface="+mn-lt"/>
                <a:ea typeface="+mn-ea"/>
                <a:cs typeface="+mn-cs"/>
              </a:rPr>
              <a:t>Navas-Acien</a:t>
            </a:r>
            <a:r>
              <a:rPr lang="en-CA" sz="1200" b="0" i="0" kern="1200" dirty="0">
                <a:solidFill>
                  <a:schemeClr val="tx1"/>
                </a:solidFill>
                <a:effectLst/>
                <a:latin typeface="+mn-lt"/>
                <a:ea typeface="+mn-ea"/>
                <a:cs typeface="+mn-cs"/>
              </a:rPr>
              <a:t>, A., </a:t>
            </a:r>
            <a:r>
              <a:rPr lang="en-CA" sz="1200" b="0" i="0" kern="1200" dirty="0" err="1">
                <a:solidFill>
                  <a:schemeClr val="tx1"/>
                </a:solidFill>
                <a:effectLst/>
                <a:latin typeface="+mn-lt"/>
                <a:ea typeface="+mn-ea"/>
                <a:cs typeface="+mn-cs"/>
              </a:rPr>
              <a:t>Goessler</a:t>
            </a:r>
            <a:r>
              <a:rPr lang="en-CA" sz="1200" b="0" i="0" kern="1200" dirty="0">
                <a:solidFill>
                  <a:schemeClr val="tx1"/>
                </a:solidFill>
                <a:effectLst/>
                <a:latin typeface="+mn-lt"/>
                <a:ea typeface="+mn-ea"/>
                <a:cs typeface="+mn-cs"/>
              </a:rPr>
              <a:t>, W., Cohen, J. E. et Rule, A. M. (2017). E-cigarettes as a source of toxic and potentially carcinogenic metals. </a:t>
            </a:r>
            <a:r>
              <a:rPr lang="en-CA" sz="1200" b="0" i="1" kern="1200" dirty="0">
                <a:solidFill>
                  <a:schemeClr val="tx1"/>
                </a:solidFill>
                <a:effectLst/>
                <a:latin typeface="+mn-lt"/>
                <a:ea typeface="+mn-ea"/>
                <a:cs typeface="+mn-cs"/>
              </a:rPr>
              <a:t>Environmental Research</a:t>
            </a:r>
            <a:r>
              <a:rPr lang="en-CA" sz="1200" b="0" i="0" kern="1200" dirty="0">
                <a:solidFill>
                  <a:schemeClr val="tx1"/>
                </a:solidFill>
                <a:effectLst/>
                <a:latin typeface="+mn-lt"/>
                <a:ea typeface="+mn-ea"/>
                <a:cs typeface="+mn-cs"/>
              </a:rPr>
              <a:t>, </a:t>
            </a:r>
            <a:r>
              <a:rPr lang="en-CA" sz="1200" b="0" i="1" kern="1200" dirty="0">
                <a:solidFill>
                  <a:schemeClr val="tx1"/>
                </a:solidFill>
                <a:effectLst/>
                <a:latin typeface="+mn-lt"/>
                <a:ea typeface="+mn-ea"/>
                <a:cs typeface="+mn-cs"/>
              </a:rPr>
              <a:t>152</a:t>
            </a:r>
            <a:r>
              <a:rPr lang="en-CA" sz="1200" b="0" i="0" kern="1200" dirty="0">
                <a:solidFill>
                  <a:schemeClr val="tx1"/>
                </a:solidFill>
                <a:effectLst/>
                <a:latin typeface="+mn-lt"/>
                <a:ea typeface="+mn-ea"/>
                <a:cs typeface="+mn-cs"/>
              </a:rPr>
              <a:t>, 1225. </a:t>
            </a:r>
          </a:p>
          <a:p>
            <a:pPr marL="0" indent="0">
              <a:buFontTx/>
              <a:buNone/>
            </a:pPr>
            <a:r>
              <a:rPr lang="en-CA" sz="1200" b="1" i="0" u="none" strike="noStrike" kern="1200" dirty="0">
                <a:solidFill>
                  <a:schemeClr val="tx1"/>
                </a:solidFill>
                <a:effectLst/>
                <a:latin typeface="+mn-lt"/>
                <a:ea typeface="+mn-ea"/>
                <a:cs typeface="+mn-cs"/>
                <a:hlinkClick r:id="rId3"/>
              </a:rPr>
              <a:t>https://doi.org/10.1016/j.envres.2016.09.026</a:t>
            </a:r>
            <a:endParaRPr lang="en-US" u="none" dirty="0"/>
          </a:p>
          <a:p>
            <a:pPr marL="0" indent="0">
              <a:buFontTx/>
              <a:buNone/>
            </a:pPr>
            <a:endParaRPr lang="en-CA" u="none" dirty="0"/>
          </a:p>
        </p:txBody>
      </p:sp>
      <p:sp>
        <p:nvSpPr>
          <p:cNvPr id="4" name="Slide Number Placeholder 3"/>
          <p:cNvSpPr>
            <a:spLocks noGrp="1"/>
          </p:cNvSpPr>
          <p:nvPr>
            <p:ph type="sldNum" sz="quarter" idx="10"/>
          </p:nvPr>
        </p:nvSpPr>
        <p:spPr/>
        <p:txBody>
          <a:bodyPr/>
          <a:lstStyle/>
          <a:p>
            <a:fld id="{7369F988-8291-D446-8524-BA1D6A889AF6}" type="slidenum">
              <a:rPr lang="en-US" smtClean="0"/>
              <a:t>10</a:t>
            </a:fld>
            <a:endParaRPr lang="en-US"/>
          </a:p>
        </p:txBody>
      </p:sp>
    </p:spTree>
    <p:extLst>
      <p:ext uri="{BB962C8B-B14F-4D97-AF65-F5344CB8AC3E}">
        <p14:creationId xmlns:p14="http://schemas.microsoft.com/office/powerpoint/2010/main" val="972723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fr-CA" dirty="0"/>
              <a:t>En </a:t>
            </a:r>
            <a:r>
              <a:rPr lang="fr-CA"/>
              <a:t>plus de </a:t>
            </a:r>
            <a:r>
              <a:rPr lang="fr-CA" dirty="0"/>
              <a:t>effets long terme </a:t>
            </a:r>
            <a:r>
              <a:rPr lang="fr-CA"/>
              <a:t>sur la santé</a:t>
            </a:r>
            <a:r>
              <a:rPr lang="fr-CA" dirty="0"/>
              <a:t>, la dépendance à la nicotine est la principale inquiétude liée au vapotage chez les jeunes.</a:t>
            </a:r>
            <a:endParaRPr lang="en-US" baseline="0" dirty="0"/>
          </a:p>
          <a:p>
            <a:pPr marL="0" indent="0">
              <a:buFont typeface="Arial" panose="020B0604020202020204" pitchFamily="34" charset="0"/>
              <a:buNone/>
            </a:pPr>
            <a:endParaRPr lang="en-US" baseline="0" dirty="0"/>
          </a:p>
          <a:p>
            <a:pPr marL="174708" indent="-174708">
              <a:buFont typeface="Arial" panose="020B0604020202020204" pitchFamily="34" charset="0"/>
              <a:buChar char="•"/>
            </a:pPr>
            <a:r>
              <a:rPr lang="fr-CA" sz="1200" kern="1200" dirty="0">
                <a:solidFill>
                  <a:schemeClr val="tx1"/>
                </a:solidFill>
                <a:effectLst/>
                <a:latin typeface="+mn-lt"/>
                <a:ea typeface="+mn-ea"/>
                <a:cs typeface="+mn-cs"/>
              </a:rPr>
              <a:t>Par rapport aux adultes, même avec une moins grande exposition, le cerveau en développement des adolescents devient plus rapidement dépendant de la nicotine. </a:t>
            </a:r>
            <a:r>
              <a:rPr lang="en-US" baseline="0" dirty="0"/>
              <a:t>(9)</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fr-CA" sz="1200" kern="1200" dirty="0">
                <a:solidFill>
                  <a:schemeClr val="tx1"/>
                </a:solidFill>
                <a:effectLst/>
                <a:latin typeface="+mn-lt"/>
                <a:ea typeface="+mn-ea"/>
                <a:cs typeface="+mn-cs"/>
              </a:rPr>
              <a:t>La dépendance à la nicotine est extrêmement puissante; elle se développe rapidement et il est difficile d'y mettre fin.</a:t>
            </a:r>
          </a:p>
          <a:p>
            <a:pPr marL="174708" indent="-174708">
              <a:buFont typeface="Arial" panose="020B0604020202020204" pitchFamily="34" charset="0"/>
              <a:buChar char="•"/>
            </a:pPr>
            <a:endParaRPr lang="fr-CA" sz="1200" kern="1200" baseline="0" dirty="0">
              <a:solidFill>
                <a:schemeClr val="tx1"/>
              </a:solidFill>
              <a:effectLst/>
              <a:latin typeface="+mn-lt"/>
              <a:ea typeface="+mn-ea"/>
              <a:cs typeface="+mn-cs"/>
            </a:endParaRPr>
          </a:p>
          <a:p>
            <a:pPr marL="174708" indent="-174708">
              <a:buFont typeface="Arial" panose="020B0604020202020204" pitchFamily="34" charset="0"/>
              <a:buChar char="•"/>
            </a:pPr>
            <a:r>
              <a:rPr lang="fr-CA" sz="1200" kern="1200" dirty="0">
                <a:solidFill>
                  <a:schemeClr val="tx1"/>
                </a:solidFill>
                <a:effectLst/>
                <a:latin typeface="+mn-lt"/>
                <a:ea typeface="+mn-ea"/>
                <a:cs typeface="+mn-cs"/>
              </a:rPr>
              <a:t>La nicotine modifie le développement du cerveau de l'adolescent. Elle affecte la mémoire et la concentration, réduit le contrôle des impulsions et provoque parfois des problèmes de comportement. </a:t>
            </a:r>
            <a:r>
              <a:rPr lang="en-US" baseline="0" dirty="0"/>
              <a:t>(10)</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fr-CA" sz="1200" kern="1200" dirty="0">
                <a:solidFill>
                  <a:schemeClr val="tx1"/>
                </a:solidFill>
                <a:effectLst/>
                <a:latin typeface="+mn-lt"/>
                <a:ea typeface="+mn-ea"/>
                <a:cs typeface="+mn-cs"/>
              </a:rPr>
              <a:t>Les jeunes qui </a:t>
            </a:r>
            <a:r>
              <a:rPr lang="fr-CA" sz="1200" kern="1200" dirty="0" err="1">
                <a:solidFill>
                  <a:schemeClr val="tx1"/>
                </a:solidFill>
                <a:effectLst/>
                <a:latin typeface="+mn-lt"/>
                <a:ea typeface="+mn-ea"/>
                <a:cs typeface="+mn-cs"/>
              </a:rPr>
              <a:t>vapotent</a:t>
            </a:r>
            <a:r>
              <a:rPr lang="fr-CA" sz="1200" kern="1200" dirty="0">
                <a:solidFill>
                  <a:schemeClr val="tx1"/>
                </a:solidFill>
                <a:effectLst/>
                <a:latin typeface="+mn-lt"/>
                <a:ea typeface="+mn-ea"/>
                <a:cs typeface="+mn-cs"/>
              </a:rPr>
              <a:t> peuvent être plus susceptibles de passer à la cigarette une fois accros à la nicotine. </a:t>
            </a:r>
            <a:r>
              <a:rPr lang="en-US" baseline="0" dirty="0"/>
              <a:t>(11)</a:t>
            </a:r>
          </a:p>
          <a:p>
            <a:pPr marL="174708" indent="-174708">
              <a:buFont typeface="Arial" panose="020B0604020202020204" pitchFamily="34" charset="0"/>
              <a:buChar char="•"/>
            </a:pPr>
            <a:endParaRPr lang="en-US" baseline="0" dirty="0"/>
          </a:p>
          <a:p>
            <a:pPr marL="174708" indent="-174708">
              <a:buFont typeface="Arial" panose="020B0604020202020204" pitchFamily="34" charset="0"/>
              <a:buChar char="•"/>
            </a:pPr>
            <a:r>
              <a:rPr lang="fr-CA" sz="1200" kern="1200" dirty="0">
                <a:solidFill>
                  <a:schemeClr val="tx1"/>
                </a:solidFill>
                <a:effectLst/>
                <a:latin typeface="+mn-lt"/>
                <a:ea typeface="+mn-ea"/>
                <a:cs typeface="+mn-cs"/>
              </a:rPr>
              <a:t>Le fait de devenir dépendants de la nicotine à un âge précoce peut rendre les jeunes plus susceptibles de développer une dépendance à d'autres drogues. </a:t>
            </a:r>
            <a:r>
              <a:rPr lang="en-US" baseline="0" dirty="0"/>
              <a:t>(8) (12)</a:t>
            </a:r>
          </a:p>
          <a:p>
            <a:endParaRPr lang="en-US" baseline="0" dirty="0"/>
          </a:p>
          <a:p>
            <a:r>
              <a:rPr lang="en-US" b="1" u="sng" baseline="0" dirty="0" err="1"/>
              <a:t>Références</a:t>
            </a:r>
            <a:endParaRPr lang="en-US" b="1" u="sng"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8. </a:t>
            </a:r>
            <a:r>
              <a:rPr lang="en-US" sz="1200" b="0" i="0" kern="1200" dirty="0">
                <a:solidFill>
                  <a:schemeClr val="tx1"/>
                </a:solidFill>
                <a:effectLst/>
                <a:latin typeface="+mn-lt"/>
                <a:ea typeface="+mn-ea"/>
                <a:cs typeface="+mn-cs"/>
              </a:rPr>
              <a:t>The National Academies of Science and Engineering. (2018). </a:t>
            </a:r>
            <a:r>
              <a:rPr lang="en-US" sz="1200" b="0" i="1" kern="1200" dirty="0">
                <a:solidFill>
                  <a:schemeClr val="tx1"/>
                </a:solidFill>
                <a:effectLst/>
                <a:latin typeface="+mn-lt"/>
                <a:ea typeface="+mn-ea"/>
                <a:cs typeface="+mn-cs"/>
              </a:rPr>
              <a:t>Public health consequences of e-cigarettes</a:t>
            </a:r>
            <a:r>
              <a:rPr lang="en-US" sz="1200" b="0" i="0"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hlinkClick r:id="rId3"/>
              </a:rPr>
              <a:t>http://nationalacademies.org/hmd/Reports/2018/public-health-consequences-of-ecigarettes.aspx</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9.</a:t>
            </a:r>
            <a:r>
              <a:rPr lang="en-US" sz="1200" b="0" i="0" kern="1200" dirty="0">
                <a:solidFill>
                  <a:schemeClr val="tx1"/>
                </a:solidFill>
                <a:effectLst/>
                <a:latin typeface="+mn-lt"/>
                <a:ea typeface="+mn-ea"/>
                <a:cs typeface="+mn-cs"/>
              </a:rPr>
              <a:t> US Department of Health and Human Services. (2012</a:t>
            </a:r>
            <a:r>
              <a:rPr lang="en-US" sz="1200" b="0" i="1" kern="1200" dirty="0">
                <a:solidFill>
                  <a:schemeClr val="tx1"/>
                </a:solidFill>
                <a:effectLst/>
                <a:latin typeface="+mn-lt"/>
                <a:ea typeface="+mn-ea"/>
                <a:cs typeface="+mn-cs"/>
              </a:rPr>
              <a:t>). Preventing tobacco use among youth and young adults: A report of the Surgeon General</a:t>
            </a:r>
            <a:r>
              <a:rPr lang="en-US" sz="1200" b="0" i="0" kern="1200" dirty="0">
                <a:solidFill>
                  <a:schemeClr val="tx1"/>
                </a:solidFill>
                <a:effectLst/>
                <a:latin typeface="+mn-lt"/>
                <a:ea typeface="+mn-ea"/>
                <a:cs typeface="+mn-cs"/>
              </a:rPr>
              <a:t>.</a:t>
            </a:r>
            <a:r>
              <a:rPr lang="en-US"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10. </a:t>
            </a:r>
            <a:r>
              <a:rPr lang="en-CA" sz="1200" b="0" i="0" kern="1200" dirty="0">
                <a:solidFill>
                  <a:schemeClr val="tx1"/>
                </a:solidFill>
                <a:effectLst/>
                <a:latin typeface="+mn-lt"/>
                <a:ea typeface="+mn-ea"/>
                <a:cs typeface="+mn-cs"/>
              </a:rPr>
              <a:t>England, L.J., </a:t>
            </a:r>
            <a:r>
              <a:rPr lang="en-CA" sz="1200" b="0" i="0" kern="1200" dirty="0" err="1">
                <a:solidFill>
                  <a:schemeClr val="tx1"/>
                </a:solidFill>
                <a:effectLst/>
                <a:latin typeface="+mn-lt"/>
                <a:ea typeface="+mn-ea"/>
                <a:cs typeface="+mn-cs"/>
              </a:rPr>
              <a:t>Bunnell</a:t>
            </a:r>
            <a:r>
              <a:rPr lang="en-CA" sz="1200" b="0" i="0" kern="1200" dirty="0">
                <a:solidFill>
                  <a:schemeClr val="tx1"/>
                </a:solidFill>
                <a:effectLst/>
                <a:latin typeface="+mn-lt"/>
                <a:ea typeface="+mn-ea"/>
                <a:cs typeface="+mn-cs"/>
              </a:rPr>
              <a:t>, R.E., </a:t>
            </a:r>
            <a:r>
              <a:rPr lang="en-CA" sz="1200" b="0" i="0" kern="1200" dirty="0" err="1">
                <a:solidFill>
                  <a:schemeClr val="tx1"/>
                </a:solidFill>
                <a:effectLst/>
                <a:latin typeface="+mn-lt"/>
                <a:ea typeface="+mn-ea"/>
                <a:cs typeface="+mn-cs"/>
              </a:rPr>
              <a:t>Pechacek</a:t>
            </a:r>
            <a:r>
              <a:rPr lang="en-CA" sz="1200" b="0" i="0" kern="1200" dirty="0">
                <a:solidFill>
                  <a:schemeClr val="tx1"/>
                </a:solidFill>
                <a:effectLst/>
                <a:latin typeface="+mn-lt"/>
                <a:ea typeface="+mn-ea"/>
                <a:cs typeface="+mn-cs"/>
              </a:rPr>
              <a:t>, T.F., Tong, V.T. et McAfee, T.A. (2015). Nicotine and the developing human: A neglected element in the electronic cigarette debate. </a:t>
            </a:r>
            <a:r>
              <a:rPr lang="en-CA" sz="1200" b="0" i="1" kern="1200" dirty="0">
                <a:solidFill>
                  <a:schemeClr val="tx1"/>
                </a:solidFill>
                <a:effectLst/>
                <a:latin typeface="+mn-lt"/>
                <a:ea typeface="+mn-ea"/>
                <a:cs typeface="+mn-cs"/>
              </a:rPr>
              <a:t>American Journal of Preventive Medicine</a:t>
            </a:r>
            <a:r>
              <a:rPr lang="en-CA" sz="1200" b="0" i="0" kern="1200" dirty="0">
                <a:solidFill>
                  <a:schemeClr val="tx1"/>
                </a:solidFill>
                <a:effectLst/>
                <a:latin typeface="+mn-lt"/>
                <a:ea typeface="+mn-ea"/>
                <a:cs typeface="+mn-cs"/>
              </a:rPr>
              <a:t>, 49(2), p. 286-293.</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11. </a:t>
            </a:r>
            <a:r>
              <a:rPr lang="en-US" sz="1200" b="0" i="0" kern="1200" dirty="0">
                <a:solidFill>
                  <a:schemeClr val="tx1"/>
                </a:solidFill>
                <a:effectLst/>
                <a:latin typeface="+mn-lt"/>
                <a:ea typeface="+mn-ea"/>
                <a:cs typeface="+mn-cs"/>
              </a:rPr>
              <a:t>Hammond, D., Reid, J. L., Cole, A. G. et </a:t>
            </a:r>
            <a:r>
              <a:rPr lang="en-US" sz="1200" b="0" i="0" kern="1200" dirty="0" err="1">
                <a:solidFill>
                  <a:schemeClr val="tx1"/>
                </a:solidFill>
                <a:effectLst/>
                <a:latin typeface="+mn-lt"/>
                <a:ea typeface="+mn-ea"/>
                <a:cs typeface="+mn-cs"/>
              </a:rPr>
              <a:t>Leatherdale</a:t>
            </a:r>
            <a:r>
              <a:rPr lang="en-US" sz="1200" b="0" i="0" kern="1200" dirty="0">
                <a:solidFill>
                  <a:schemeClr val="tx1"/>
                </a:solidFill>
                <a:effectLst/>
                <a:latin typeface="+mn-lt"/>
                <a:ea typeface="+mn-ea"/>
                <a:cs typeface="+mn-cs"/>
              </a:rPr>
              <a:t>, S. T. (2017). Electronic cigarette use and smoking initiation among youth: a longitudinal cohort study. </a:t>
            </a:r>
            <a:r>
              <a:rPr lang="en-US" sz="1200" b="0" i="1" kern="1200" dirty="0">
                <a:solidFill>
                  <a:schemeClr val="tx1"/>
                </a:solidFill>
                <a:effectLst/>
                <a:latin typeface="+mn-lt"/>
                <a:ea typeface="+mn-ea"/>
                <a:cs typeface="+mn-cs"/>
              </a:rPr>
              <a:t>CMAJ</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189</a:t>
            </a:r>
            <a:r>
              <a:rPr lang="en-US" sz="1200" b="0" i="0" kern="1200" dirty="0">
                <a:solidFill>
                  <a:schemeClr val="tx1"/>
                </a:solidFill>
                <a:effectLst/>
                <a:latin typeface="+mn-lt"/>
                <a:ea typeface="+mn-ea"/>
                <a:cs typeface="+mn-cs"/>
              </a:rPr>
              <a:t>(43), E1328-E1336.</a:t>
            </a:r>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12. </a:t>
            </a:r>
            <a:r>
              <a:rPr lang="en-US" sz="1200" b="0" i="0" kern="1200" dirty="0">
                <a:solidFill>
                  <a:schemeClr val="tx1"/>
                </a:solidFill>
                <a:effectLst/>
                <a:latin typeface="+mn-lt"/>
                <a:ea typeface="+mn-ea"/>
                <a:cs typeface="+mn-cs"/>
              </a:rPr>
              <a:t>US Department of Health and Human Services. (2016). </a:t>
            </a:r>
            <a:r>
              <a:rPr lang="en-US" sz="1200" b="0" i="1" kern="1200" dirty="0">
                <a:solidFill>
                  <a:schemeClr val="tx1"/>
                </a:solidFill>
                <a:effectLst/>
                <a:latin typeface="+mn-lt"/>
                <a:ea typeface="+mn-ea"/>
                <a:cs typeface="+mn-cs"/>
              </a:rPr>
              <a:t>E-cigarette use among youth and young adults: A report of the Surgeon General.</a:t>
            </a:r>
            <a:endParaRPr lang="en-US" sz="1200" b="0" i="0" kern="1200" dirty="0">
              <a:solidFill>
                <a:schemeClr val="tx1"/>
              </a:solidFill>
              <a:effectLst/>
              <a:latin typeface="+mn-lt"/>
              <a:ea typeface="+mn-ea"/>
              <a:cs typeface="+mn-cs"/>
            </a:endParaRPr>
          </a:p>
          <a:p>
            <a:endParaRPr lang="en-US" dirty="0"/>
          </a:p>
          <a:p>
            <a:endParaRPr lang="en-CA" dirty="0"/>
          </a:p>
        </p:txBody>
      </p:sp>
      <p:sp>
        <p:nvSpPr>
          <p:cNvPr id="4" name="Slide Number Placeholder 3"/>
          <p:cNvSpPr>
            <a:spLocks noGrp="1"/>
          </p:cNvSpPr>
          <p:nvPr>
            <p:ph type="sldNum" sz="quarter" idx="10"/>
          </p:nvPr>
        </p:nvSpPr>
        <p:spPr/>
        <p:txBody>
          <a:bodyPr/>
          <a:lstStyle/>
          <a:p>
            <a:fld id="{7369F988-8291-D446-8524-BA1D6A889AF6}" type="slidenum">
              <a:rPr lang="en-US" smtClean="0"/>
              <a:t>11</a:t>
            </a:fld>
            <a:endParaRPr lang="en-US"/>
          </a:p>
        </p:txBody>
      </p:sp>
    </p:spTree>
    <p:extLst>
      <p:ext uri="{BB962C8B-B14F-4D97-AF65-F5344CB8AC3E}">
        <p14:creationId xmlns:p14="http://schemas.microsoft.com/office/powerpoint/2010/main" val="1861681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dirty="0"/>
              <a:t>L'empoisonnement à la nicotine est une préoccupation récemment</a:t>
            </a:r>
            <a:r>
              <a:rPr lang="fr-CA" baseline="0" dirty="0"/>
              <a:t> </a:t>
            </a:r>
            <a:r>
              <a:rPr lang="fr-CA" dirty="0"/>
              <a:t>apparue avec le </a:t>
            </a:r>
            <a:r>
              <a:rPr lang="fr-CA" dirty="0" err="1"/>
              <a:t>vapotage</a:t>
            </a:r>
            <a:r>
              <a:rPr lang="fr-CA" dirty="0"/>
              <a:t> chez les jeunes. Il n'est pas souvent observé avec le tabagisme.</a:t>
            </a:r>
            <a:r>
              <a:rPr lang="en-US" baseline="0" dirty="0"/>
              <a:t> </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fr-CA" baseline="0" dirty="0"/>
              <a:t>Le liquide à </a:t>
            </a:r>
            <a:r>
              <a:rPr lang="fr-CA" baseline="0" dirty="0" err="1"/>
              <a:t>vapoter</a:t>
            </a:r>
            <a:r>
              <a:rPr lang="fr-CA" baseline="0" dirty="0"/>
              <a:t> peut contenir des concentrations très élevées de nicotine et la conception des dispositifs de </a:t>
            </a:r>
            <a:r>
              <a:rPr lang="fr-CA" baseline="0" dirty="0" err="1"/>
              <a:t>vapotage</a:t>
            </a:r>
            <a:r>
              <a:rPr lang="fr-CA" baseline="0" dirty="0"/>
              <a:t> permet à l'utilisateur de </a:t>
            </a:r>
            <a:r>
              <a:rPr lang="fr-CA" baseline="0" dirty="0" err="1"/>
              <a:t>vapoter</a:t>
            </a:r>
            <a:r>
              <a:rPr lang="fr-CA" baseline="0" dirty="0"/>
              <a:t> rapidement et de le ranger. Cela le rend facile à cacher. </a:t>
            </a:r>
            <a:r>
              <a:rPr lang="fr-CA" sz="1200" kern="1200" dirty="0">
                <a:solidFill>
                  <a:schemeClr val="tx1"/>
                </a:solidFill>
                <a:effectLst/>
                <a:latin typeface="+mn-lt"/>
                <a:ea typeface="+mn-ea"/>
                <a:cs typeface="+mn-cs"/>
              </a:rPr>
              <a:t>La combinaison de concentrations élevées de nicotine et de séances de </a:t>
            </a:r>
            <a:r>
              <a:rPr lang="fr-CA" sz="1200" kern="1200" dirty="0" err="1">
                <a:solidFill>
                  <a:schemeClr val="tx1"/>
                </a:solidFill>
                <a:effectLst/>
                <a:latin typeface="+mn-lt"/>
                <a:ea typeface="+mn-ea"/>
                <a:cs typeface="+mn-cs"/>
              </a:rPr>
              <a:t>vapotage</a:t>
            </a:r>
            <a:r>
              <a:rPr lang="fr-CA" sz="1200" kern="1200" dirty="0">
                <a:solidFill>
                  <a:schemeClr val="tx1"/>
                </a:solidFill>
                <a:effectLst/>
                <a:latin typeface="+mn-lt"/>
                <a:ea typeface="+mn-ea"/>
                <a:cs typeface="+mn-cs"/>
              </a:rPr>
              <a:t> fréquentes peut entraîner un empoisonnement à la nicotine.</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fr-CA" baseline="0" dirty="0"/>
              <a:t>Les symptômes de l'empoisonnement à la nicotine sont les suivants : mal de tête, étourdissements, tremblements, vomissements, perte de conscience et, même, la mort en l'absence de traitement.</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fr-CA" sz="1200" kern="1200" dirty="0">
                <a:solidFill>
                  <a:schemeClr val="tx1"/>
                </a:solidFill>
                <a:effectLst/>
                <a:latin typeface="+mn-lt"/>
                <a:ea typeface="+mn-ea"/>
                <a:cs typeface="+mn-cs"/>
              </a:rPr>
              <a:t>Le liquide à </a:t>
            </a:r>
            <a:r>
              <a:rPr lang="fr-CA" sz="1200" kern="1200" dirty="0" err="1">
                <a:solidFill>
                  <a:schemeClr val="tx1"/>
                </a:solidFill>
                <a:effectLst/>
                <a:latin typeface="+mn-lt"/>
                <a:ea typeface="+mn-ea"/>
                <a:cs typeface="+mn-cs"/>
              </a:rPr>
              <a:t>vapoter</a:t>
            </a:r>
            <a:r>
              <a:rPr lang="fr-CA" sz="1200" kern="1200" dirty="0">
                <a:solidFill>
                  <a:schemeClr val="tx1"/>
                </a:solidFill>
                <a:effectLst/>
                <a:latin typeface="+mn-lt"/>
                <a:ea typeface="+mn-ea"/>
                <a:cs typeface="+mn-cs"/>
              </a:rPr>
              <a:t> contenant de la nicotine a une odeur et un goût sucrés. De plus, les étiquettes lumineuses et fantaisistes sur les bouteilles peuvent les rendre attrayantes pour un enfant qui ne se doute de rien.</a:t>
            </a:r>
            <a:r>
              <a:rPr lang="en-US" baseline="0" dirty="0"/>
              <a:t> </a:t>
            </a:r>
            <a:r>
              <a:rPr lang="fr-CA" baseline="0" dirty="0"/>
              <a:t>C'est pourquoi des enfants ont été victimes d'empoisonnement à la nicotine après avoir bu du liquide à </a:t>
            </a:r>
            <a:r>
              <a:rPr lang="fr-CA" baseline="0" dirty="0" err="1"/>
              <a:t>vapoter</a:t>
            </a:r>
            <a:r>
              <a:rPr lang="fr-CA" baseline="0" dirty="0"/>
              <a:t>.</a:t>
            </a: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fr-CA" sz="1200" kern="1200" dirty="0">
                <a:solidFill>
                  <a:schemeClr val="tx1"/>
                </a:solidFill>
                <a:effectLst/>
                <a:latin typeface="+mn-lt"/>
                <a:ea typeface="+mn-ea"/>
                <a:cs typeface="+mn-cs"/>
              </a:rPr>
              <a:t>La nicotine contenue dans le liquide à </a:t>
            </a:r>
            <a:r>
              <a:rPr lang="fr-CA" sz="1200" kern="1200" dirty="0" err="1">
                <a:solidFill>
                  <a:schemeClr val="tx1"/>
                </a:solidFill>
                <a:effectLst/>
                <a:latin typeface="+mn-lt"/>
                <a:ea typeface="+mn-ea"/>
                <a:cs typeface="+mn-cs"/>
              </a:rPr>
              <a:t>vapoter</a:t>
            </a:r>
            <a:r>
              <a:rPr lang="fr-CA" sz="1200" kern="1200" dirty="0">
                <a:solidFill>
                  <a:schemeClr val="tx1"/>
                </a:solidFill>
                <a:effectLst/>
                <a:latin typeface="+mn-lt"/>
                <a:ea typeface="+mn-ea"/>
                <a:cs typeface="+mn-cs"/>
              </a:rPr>
              <a:t> peut être absorbée par la peau; le simple fait de toucher le liquide peut donc entraîner une surdose. </a:t>
            </a:r>
            <a:r>
              <a:rPr lang="fr-CA" baseline="0" dirty="0"/>
              <a:t>Il est très important que le liquide à </a:t>
            </a:r>
            <a:r>
              <a:rPr lang="fr-CA" baseline="0" dirty="0" err="1"/>
              <a:t>vapoter</a:t>
            </a:r>
            <a:r>
              <a:rPr lang="fr-CA" baseline="0" dirty="0"/>
              <a:t> soit rangé dans un endroit sûr, hors de la portée des enfants.</a:t>
            </a:r>
            <a:r>
              <a:rPr lang="en-US" baseline="0" dirty="0"/>
              <a:t> </a:t>
            </a:r>
          </a:p>
          <a:p>
            <a:endParaRPr lang="en-US" baseline="0" dirty="0"/>
          </a:p>
        </p:txBody>
      </p:sp>
      <p:sp>
        <p:nvSpPr>
          <p:cNvPr id="4" name="Slide Number Placeholder 3"/>
          <p:cNvSpPr>
            <a:spLocks noGrp="1"/>
          </p:cNvSpPr>
          <p:nvPr>
            <p:ph type="sldNum" sz="quarter" idx="10"/>
          </p:nvPr>
        </p:nvSpPr>
        <p:spPr/>
        <p:txBody>
          <a:bodyPr/>
          <a:lstStyle/>
          <a:p>
            <a:fld id="{7369F988-8291-D446-8524-BA1D6A889AF6}" type="slidenum">
              <a:rPr lang="en-US" smtClean="0"/>
              <a:t>12</a:t>
            </a:fld>
            <a:endParaRPr lang="en-US"/>
          </a:p>
        </p:txBody>
      </p:sp>
    </p:spTree>
    <p:extLst>
      <p:ext uri="{BB962C8B-B14F-4D97-AF65-F5344CB8AC3E}">
        <p14:creationId xmlns:p14="http://schemas.microsoft.com/office/powerpoint/2010/main" val="18616816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b="1" baseline="0" dirty="0"/>
              <a:t>Mets tes connaissances à l'épreuve! Clique sur la réponse qui te semble correcte.</a:t>
            </a:r>
            <a:endParaRPr lang="en-US" b="1" baseline="0" dirty="0"/>
          </a:p>
        </p:txBody>
      </p:sp>
      <p:sp>
        <p:nvSpPr>
          <p:cNvPr id="4" name="Slide Number Placeholder 3"/>
          <p:cNvSpPr>
            <a:spLocks noGrp="1"/>
          </p:cNvSpPr>
          <p:nvPr>
            <p:ph type="sldNum" sz="quarter" idx="10"/>
          </p:nvPr>
        </p:nvSpPr>
        <p:spPr/>
        <p:txBody>
          <a:bodyPr/>
          <a:lstStyle/>
          <a:p>
            <a:fld id="{7369F988-8291-D446-8524-BA1D6A889AF6}" type="slidenum">
              <a:rPr lang="en-US" smtClean="0"/>
              <a:t>13</a:t>
            </a:fld>
            <a:endParaRPr lang="en-US"/>
          </a:p>
        </p:txBody>
      </p:sp>
    </p:spTree>
    <p:extLst>
      <p:ext uri="{BB962C8B-B14F-4D97-AF65-F5344CB8AC3E}">
        <p14:creationId xmlns:p14="http://schemas.microsoft.com/office/powerpoint/2010/main" val="33910351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b="1" baseline="0" noProof="0" dirty="0"/>
              <a:t>CLI	QUE sur « Nouvel essai » pour retourner en arrière.</a:t>
            </a:r>
          </a:p>
        </p:txBody>
      </p:sp>
      <p:sp>
        <p:nvSpPr>
          <p:cNvPr id="4" name="Slide Number Placeholder 3"/>
          <p:cNvSpPr>
            <a:spLocks noGrp="1"/>
          </p:cNvSpPr>
          <p:nvPr>
            <p:ph type="sldNum" sz="quarter" idx="10"/>
          </p:nvPr>
        </p:nvSpPr>
        <p:spPr/>
        <p:txBody>
          <a:bodyPr/>
          <a:lstStyle/>
          <a:p>
            <a:fld id="{7369F988-8291-D446-8524-BA1D6A889AF6}" type="slidenum">
              <a:rPr lang="en-US" smtClean="0"/>
              <a:t>14</a:t>
            </a:fld>
            <a:endParaRPr lang="en-US"/>
          </a:p>
        </p:txBody>
      </p:sp>
    </p:spTree>
    <p:extLst>
      <p:ext uri="{BB962C8B-B14F-4D97-AF65-F5344CB8AC3E}">
        <p14:creationId xmlns:p14="http://schemas.microsoft.com/office/powerpoint/2010/main" val="40581399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b="0" baseline="0" dirty="0"/>
              <a:t>Partager des e-cigarettes ou en vendre à tes amis n'est pas une bonne façon d'être gentil. En plus d’enfreindre la loi :</a:t>
            </a:r>
            <a:endParaRPr lang="en-US" b="0" baseline="0" dirty="0"/>
          </a:p>
          <a:p>
            <a:pPr marL="628650" lvl="1" indent="-171450">
              <a:buFont typeface="Arial" panose="020B0604020202020204" pitchFamily="34" charset="0"/>
              <a:buChar char="•"/>
            </a:pPr>
            <a:r>
              <a:rPr lang="fr-CA" b="0" baseline="0" dirty="0"/>
              <a:t>tu aides l'industrie à rendre les gens dépendants de la nicotine;</a:t>
            </a:r>
          </a:p>
          <a:p>
            <a:pPr marL="628650" lvl="1" indent="-171450">
              <a:buFont typeface="Arial" panose="020B0604020202020204" pitchFamily="34" charset="0"/>
              <a:buChar char="•"/>
            </a:pPr>
            <a:r>
              <a:rPr lang="fr-CA" b="0" baseline="0" dirty="0"/>
              <a:t>tu aides l'industrie à faire de l'argent;</a:t>
            </a:r>
          </a:p>
          <a:p>
            <a:pPr marL="628650" lvl="1" indent="-171450">
              <a:buFont typeface="Arial" panose="020B0604020202020204" pitchFamily="34" charset="0"/>
              <a:buChar char="•"/>
            </a:pPr>
            <a:r>
              <a:rPr lang="fr-CA" b="0" baseline="0" dirty="0"/>
              <a:t>tu fais le sale boulot de l'industrie à sa place.</a:t>
            </a:r>
          </a:p>
        </p:txBody>
      </p:sp>
      <p:sp>
        <p:nvSpPr>
          <p:cNvPr id="4" name="Slide Number Placeholder 3"/>
          <p:cNvSpPr>
            <a:spLocks noGrp="1"/>
          </p:cNvSpPr>
          <p:nvPr>
            <p:ph type="sldNum" sz="quarter" idx="10"/>
          </p:nvPr>
        </p:nvSpPr>
        <p:spPr/>
        <p:txBody>
          <a:bodyPr/>
          <a:lstStyle/>
          <a:p>
            <a:fld id="{7369F988-8291-D446-8524-BA1D6A889AF6}" type="slidenum">
              <a:rPr lang="en-US" smtClean="0"/>
              <a:t>15</a:t>
            </a:fld>
            <a:endParaRPr lang="en-US"/>
          </a:p>
        </p:txBody>
      </p:sp>
    </p:spTree>
    <p:extLst>
      <p:ext uri="{BB962C8B-B14F-4D97-AF65-F5344CB8AC3E}">
        <p14:creationId xmlns:p14="http://schemas.microsoft.com/office/powerpoint/2010/main" val="29427002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dirty="0"/>
              <a:t>Le taux de tabagisme au Canada est à son plus bas depuis près de 20 ans. (13) C'est une excellente nouvelle pour tout le monde, sauf pour l'industrie du tabac.</a:t>
            </a:r>
            <a:r>
              <a:rPr lang="en-US" dirty="0"/>
              <a:t>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fr-CA" baseline="0" dirty="0"/>
              <a:t>L'industrie du tabac devait se réinventer et les cigarettes électroniques étaient le produit parfait pour plusieurs raisons </a:t>
            </a:r>
            <a:r>
              <a:rPr lang="en-US" baseline="0" dirty="0"/>
              <a:t>:</a:t>
            </a:r>
          </a:p>
          <a:p>
            <a:pPr marL="628650" lvl="1" indent="-171450">
              <a:buFont typeface="Arial" panose="020B0604020202020204" pitchFamily="34" charset="0"/>
              <a:buChar char="•"/>
            </a:pPr>
            <a:r>
              <a:rPr lang="fr-CA" baseline="0" dirty="0"/>
              <a:t>Les gens aiment les appareils électroniques</a:t>
            </a:r>
            <a:r>
              <a:rPr lang="en-US" baseline="0" dirty="0"/>
              <a:t>.</a:t>
            </a:r>
          </a:p>
          <a:p>
            <a:pPr marL="628650" lvl="1" indent="-171450">
              <a:buFont typeface="Arial" panose="020B0604020202020204" pitchFamily="34" charset="0"/>
              <a:buChar char="•"/>
            </a:pPr>
            <a:r>
              <a:rPr lang="fr-CA" baseline="0" dirty="0"/>
              <a:t>En éliminant le besoin de brûler du tabac, les </a:t>
            </a:r>
            <a:r>
              <a:rPr lang="fr-CA" baseline="0" dirty="0" err="1"/>
              <a:t>vapoteuses</a:t>
            </a:r>
            <a:r>
              <a:rPr lang="fr-CA" baseline="0" dirty="0"/>
              <a:t> peuvent être commercialisées comme une solution de rechange « plus sûre » aux cigarettes</a:t>
            </a:r>
            <a:r>
              <a:rPr lang="en-US" baseline="0" dirty="0"/>
              <a:t>.</a:t>
            </a:r>
          </a:p>
          <a:p>
            <a:pPr marL="628650" lvl="1" indent="-171450">
              <a:buFont typeface="Arial" panose="020B0604020202020204" pitchFamily="34" charset="0"/>
              <a:buChar char="•"/>
            </a:pPr>
            <a:r>
              <a:rPr lang="fr-CA" baseline="0" dirty="0"/>
              <a:t>Les liquides à </a:t>
            </a:r>
            <a:r>
              <a:rPr lang="fr-CA" baseline="0" dirty="0" err="1"/>
              <a:t>vapoter</a:t>
            </a:r>
            <a:r>
              <a:rPr lang="fr-CA" baseline="0" dirty="0"/>
              <a:t> sont disponibles dans des milliers de saveurs, ce qui les rend attrayants pour les utilisateurs de tous les âges</a:t>
            </a:r>
            <a:r>
              <a:rPr lang="en-US" baseline="0" dirty="0"/>
              <a:t>.</a:t>
            </a:r>
          </a:p>
          <a:p>
            <a:pPr marL="628650" lvl="1" indent="-171450">
              <a:buFont typeface="Arial" panose="020B0604020202020204" pitchFamily="34" charset="0"/>
              <a:buChar char="•"/>
            </a:pPr>
            <a:r>
              <a:rPr lang="fr-CA" baseline="0" dirty="0"/>
              <a:t>Au départ, les e-cigarettes n'étaient pas limitées par les lois qui </a:t>
            </a:r>
            <a:r>
              <a:rPr lang="en-US" baseline="0" dirty="0"/>
              <a:t>: </a:t>
            </a:r>
          </a:p>
          <a:p>
            <a:pPr marL="1085850" lvl="2" indent="-171450">
              <a:buFont typeface="Courier New" panose="02070309020205020404" pitchFamily="49" charset="0"/>
              <a:buChar char="o"/>
            </a:pPr>
            <a:r>
              <a:rPr lang="en-US" baseline="0" dirty="0"/>
              <a:t> </a:t>
            </a:r>
            <a:r>
              <a:rPr lang="en-US" baseline="0" dirty="0" err="1"/>
              <a:t>régissent</a:t>
            </a:r>
            <a:r>
              <a:rPr lang="en-US" baseline="0" dirty="0"/>
              <a:t> </a:t>
            </a:r>
            <a:r>
              <a:rPr lang="fr-CA" baseline="0" dirty="0"/>
              <a:t>la vente et le marketing des cigarettes, et </a:t>
            </a:r>
          </a:p>
          <a:p>
            <a:pPr marL="1085850" lvl="2" indent="-171450">
              <a:buFont typeface="Courier New" panose="02070309020205020404" pitchFamily="49" charset="0"/>
              <a:buChar char="o"/>
            </a:pPr>
            <a:r>
              <a:rPr lang="fr-CA" baseline="0" dirty="0"/>
              <a:t> dictent où il est permis ou interdit de fumer</a:t>
            </a:r>
            <a:r>
              <a:rPr lang="en-US" baseline="0" dirty="0"/>
              <a:t>.</a:t>
            </a:r>
          </a:p>
          <a:p>
            <a:pPr marL="628650" lvl="1" indent="-171450">
              <a:buFont typeface="Arial" panose="020B0604020202020204" pitchFamily="34" charset="0"/>
              <a:buChar char="•"/>
            </a:pPr>
            <a:r>
              <a:rPr lang="fr-CA" baseline="0" dirty="0"/>
              <a:t>Elles permettent à l'industrie du tabac de continuer à multiplier ses profits en - CRÉANT LA DÉPENDANCE À LA NICOTINE CHEZ LES UTILISATEURS. </a:t>
            </a:r>
            <a:endParaRPr lang="en-US" baseline="0" dirty="0"/>
          </a:p>
          <a:p>
            <a:pPr marL="171450" indent="-171450">
              <a:buFont typeface="Arial" panose="020B0604020202020204" pitchFamily="34" charset="0"/>
              <a:buChar char="•"/>
            </a:pPr>
            <a:r>
              <a:rPr lang="fr-CA" baseline="0" dirty="0"/>
              <a:t>Ainsi, même si les </a:t>
            </a:r>
            <a:r>
              <a:rPr lang="fr-CA" baseline="0" dirty="0" err="1"/>
              <a:t>vapoteuses</a:t>
            </a:r>
            <a:r>
              <a:rPr lang="fr-CA" baseline="0" dirty="0"/>
              <a:t> ont à l'origine été conçues pour aider les gens à arrêter de fumer (sevrage tabagique), l'industrie du tabac a rapidement commencer à racheter les parts des sociétés de cigarettes électroniques et à vendre ses propres marques d'e-cigarettes (p. ex. </a:t>
            </a:r>
            <a:r>
              <a:rPr lang="fr-CA" baseline="0" dirty="0" err="1"/>
              <a:t>Logic</a:t>
            </a:r>
            <a:r>
              <a:rPr lang="fr-CA" baseline="0" dirty="0"/>
              <a:t> et </a:t>
            </a:r>
            <a:r>
              <a:rPr lang="fr-CA" baseline="0" dirty="0" err="1"/>
              <a:t>Vype</a:t>
            </a:r>
            <a:r>
              <a:rPr lang="fr-CA" baseline="0" dirty="0"/>
              <a:t>). </a:t>
            </a:r>
            <a:r>
              <a:rPr lang="en-US" baseline="0"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1" i="0" u="sng" kern="1200" baseline="0" dirty="0" err="1">
                <a:solidFill>
                  <a:schemeClr val="tx1"/>
                </a:solidFill>
                <a:effectLst/>
                <a:latin typeface="+mn-lt"/>
                <a:ea typeface="+mn-ea"/>
                <a:cs typeface="+mn-cs"/>
              </a:rPr>
              <a:t>Référence</a:t>
            </a:r>
            <a:endParaRPr lang="en-US" sz="1200" b="1" i="0" u="sng"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baseline="0" dirty="0">
                <a:solidFill>
                  <a:schemeClr val="tx1"/>
                </a:solidFill>
                <a:effectLst/>
                <a:latin typeface="+mn-lt"/>
                <a:ea typeface="+mn-ea"/>
                <a:cs typeface="+mn-cs"/>
              </a:rPr>
              <a:t>13. Coalition </a:t>
            </a:r>
            <a:r>
              <a:rPr lang="en-US" sz="1200" b="0" i="0" kern="1200" baseline="0" dirty="0" err="1">
                <a:solidFill>
                  <a:schemeClr val="tx1"/>
                </a:solidFill>
                <a:effectLst/>
                <a:latin typeface="+mn-lt"/>
                <a:ea typeface="+mn-ea"/>
                <a:cs typeface="+mn-cs"/>
              </a:rPr>
              <a:t>antitabac</a:t>
            </a:r>
            <a:r>
              <a:rPr lang="en-US" sz="1200" b="0" i="0" kern="1200" baseline="0" dirty="0">
                <a:solidFill>
                  <a:schemeClr val="tx1"/>
                </a:solidFill>
                <a:effectLst/>
                <a:latin typeface="+mn-lt"/>
                <a:ea typeface="+mn-ea"/>
                <a:cs typeface="+mn-cs"/>
              </a:rPr>
              <a:t> du </a:t>
            </a:r>
            <a:r>
              <a:rPr lang="en-US" sz="1200" b="0" i="0" kern="1200" dirty="0">
                <a:solidFill>
                  <a:schemeClr val="tx1"/>
                </a:solidFill>
                <a:effectLst/>
                <a:latin typeface="+mn-lt"/>
                <a:ea typeface="+mn-ea"/>
                <a:cs typeface="+mn-cs"/>
              </a:rPr>
              <a:t>N.-B. (2019). </a:t>
            </a:r>
            <a:r>
              <a:rPr lang="en-US" sz="1200" b="0" i="1" kern="1200" dirty="0">
                <a:solidFill>
                  <a:schemeClr val="tx1"/>
                </a:solidFill>
                <a:effectLst/>
                <a:latin typeface="+mn-lt"/>
                <a:ea typeface="+mn-ea"/>
                <a:cs typeface="+mn-cs"/>
              </a:rPr>
              <a:t>Canadian Smoking Prevalence Historical Trends, 2001-2019</a:t>
            </a:r>
            <a:r>
              <a:rPr lang="en-US" sz="1200" b="0" i="0"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hlinkClick r:id="rId3"/>
              </a:rPr>
              <a:t>http://nbatc.ca/2020/08/13/canadian-community-healthsurvey-cchs-results-for-2019-current-smoking-declines-to-14-8-daily-smoking-to-10-0-incanada/</a:t>
            </a:r>
            <a:endParaRPr lang="en-US"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7369F988-8291-D446-8524-BA1D6A889AF6}" type="slidenum">
              <a:rPr lang="en-US" smtClean="0"/>
              <a:t>16</a:t>
            </a:fld>
            <a:endParaRPr lang="en-US" dirty="0"/>
          </a:p>
        </p:txBody>
      </p:sp>
    </p:spTree>
    <p:extLst>
      <p:ext uri="{BB962C8B-B14F-4D97-AF65-F5344CB8AC3E}">
        <p14:creationId xmlns:p14="http://schemas.microsoft.com/office/powerpoint/2010/main" val="27760477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baseline="0" dirty="0"/>
              <a:t>Les grands fabricants de cigarettes ont un passé bien documenté de mensonges sur l'accoutumance à leurs produits, sur leurs effets sur la santé et sur les personnes visées par leur marketing (jeunes et autres personnes vulnérables)</a:t>
            </a:r>
            <a:r>
              <a:rPr lang="en-US" baseline="0" dirty="0"/>
              <a:t>.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fr-CA" baseline="0" dirty="0"/>
              <a:t>Ils y sont parvenus en dépensant des milliards de dollars dans des techniques de marketing douteuses </a:t>
            </a:r>
            <a:r>
              <a:rPr lang="en-US" baseline="0" dirty="0"/>
              <a:t>:</a:t>
            </a:r>
          </a:p>
          <a:p>
            <a:pPr marL="628650" lvl="1" indent="-171450">
              <a:buFont typeface="Arial" panose="020B0604020202020204" pitchFamily="34" charset="0"/>
              <a:buChar char="•"/>
            </a:pPr>
            <a:r>
              <a:rPr lang="fr-CA" baseline="0" noProof="0" dirty="0"/>
              <a:t>soutien des célébrités</a:t>
            </a:r>
          </a:p>
          <a:p>
            <a:pPr marL="628650" lvl="1" indent="-171450">
              <a:buFont typeface="Arial" panose="020B0604020202020204" pitchFamily="34" charset="0"/>
              <a:buChar char="•"/>
            </a:pPr>
            <a:r>
              <a:rPr lang="fr-CA" sz="1200" kern="1200" noProof="0" dirty="0">
                <a:solidFill>
                  <a:schemeClr val="tx1"/>
                </a:solidFill>
                <a:effectLst/>
                <a:latin typeface="+mn-lt"/>
                <a:ea typeface="+mn-ea"/>
                <a:cs typeface="+mn-cs"/>
              </a:rPr>
              <a:t>personnages de dessins animés</a:t>
            </a:r>
            <a:endParaRPr lang="fr-CA" baseline="0" noProof="0" dirty="0"/>
          </a:p>
          <a:p>
            <a:pPr marL="628650" lvl="1" indent="-171450">
              <a:buFont typeface="Arial" panose="020B0604020202020204" pitchFamily="34" charset="0"/>
              <a:buChar char="•"/>
            </a:pPr>
            <a:r>
              <a:rPr lang="fr-CA" baseline="0" noProof="0" dirty="0"/>
              <a:t>arômes</a:t>
            </a:r>
          </a:p>
          <a:p>
            <a:pPr marL="628650" lvl="1" indent="-171450">
              <a:buFont typeface="Arial" panose="020B0604020202020204" pitchFamily="34" charset="0"/>
              <a:buChar char="•"/>
            </a:pPr>
            <a:r>
              <a:rPr lang="fr-CA" baseline="0" noProof="0" dirty="0"/>
              <a:t>soutien du milieu médical</a:t>
            </a:r>
          </a:p>
          <a:p>
            <a:pPr marL="628650" lvl="1" indent="-171450">
              <a:buFont typeface="Arial" panose="020B0604020202020204" pitchFamily="34" charset="0"/>
              <a:buChar char="•"/>
            </a:pPr>
            <a:r>
              <a:rPr lang="fr-CA" baseline="0" noProof="0" dirty="0"/>
              <a:t>promotion d’un mode de vie</a:t>
            </a:r>
          </a:p>
          <a:p>
            <a:pPr marL="628650" lvl="1" indent="-171450">
              <a:buFont typeface="Arial" panose="020B0604020202020204" pitchFamily="34" charset="0"/>
              <a:buChar char="•"/>
            </a:pPr>
            <a:r>
              <a:rPr lang="fr-CA" baseline="0" noProof="0" dirty="0"/>
              <a:t>placement des produits et influenceurs sociaux</a:t>
            </a:r>
          </a:p>
          <a:p>
            <a:pPr marL="628650" lvl="1" indent="-171450">
              <a:buFont typeface="Arial" panose="020B0604020202020204" pitchFamily="34" charset="0"/>
              <a:buChar char="•"/>
            </a:pPr>
            <a:r>
              <a:rPr lang="fr-CA" baseline="0" noProof="0" dirty="0"/>
              <a:t>lacunes dans les lois</a:t>
            </a:r>
          </a:p>
          <a:p>
            <a:pPr marL="457200" lvl="1" indent="0">
              <a:buFont typeface="Arial" panose="020B0604020202020204" pitchFamily="34" charset="0"/>
              <a:buNone/>
            </a:pPr>
            <a:endParaRPr lang="en-US" baseline="0" dirty="0"/>
          </a:p>
          <a:p>
            <a:pPr marL="171450" indent="-171450">
              <a:buFont typeface="Arial" panose="020B0604020202020204" pitchFamily="34" charset="0"/>
              <a:buChar char="•"/>
            </a:pPr>
            <a:r>
              <a:rPr lang="fr-CA" baseline="0" dirty="0"/>
              <a:t>Ces stratégies ont contribué à rendre des générations dépendantes des produits du tabac commerciaux, en particulier des cigarettes.</a:t>
            </a: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fr-CA" baseline="0" dirty="0"/>
              <a:t>Une fois que le partenariat entre l'industrie du tabac et l'industrie des cigarettes électroniques a été formé, les e-cigarettes ont rapidement été commercialisées en utilisant de vieilles tactiques perfectionnées par les grandes sociétés de tabac</a:t>
            </a:r>
            <a:r>
              <a:rPr lang="en-US" baseline="0" dirty="0"/>
              <a:t>.</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fr-CA" baseline="0" dirty="0"/>
              <a:t>L'industrie paie des milliards de dollars pour trouver des moyens de commercialiser ses produits. Le marketing est conçu pour faire croire aux gens que les produits sont sans danger, agréables, utiles et qu'ils font même partie d'une vie « normale ».</a:t>
            </a: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fr-CA" baseline="0" dirty="0"/>
              <a:t>Il est important que les gens, en particulier les jeunes, soient prudents et réfléchissent de manière critique à ce que cette industrie nous vend réellement. Derrière les étiquettes tape-à-l'œil, les noms amusants et les saveurs alléchantes, il existe une réalité plus sombre qui comprend la dépendance, des risques inconnus pour la santé et </a:t>
            </a:r>
            <a:r>
              <a:rPr lang="fr-CA" baseline="0"/>
              <a:t>les tactiques </a:t>
            </a:r>
            <a:r>
              <a:rPr lang="fr-CA" baseline="0" dirty="0"/>
              <a:t>d'une industrie qui ne s'intéresse qu'aux profits. </a:t>
            </a:r>
            <a:endParaRPr lang="en-US" baseline="0" dirty="0"/>
          </a:p>
        </p:txBody>
      </p:sp>
      <p:sp>
        <p:nvSpPr>
          <p:cNvPr id="4" name="Slide Number Placeholder 3"/>
          <p:cNvSpPr>
            <a:spLocks noGrp="1"/>
          </p:cNvSpPr>
          <p:nvPr>
            <p:ph type="sldNum" sz="quarter" idx="10"/>
          </p:nvPr>
        </p:nvSpPr>
        <p:spPr/>
        <p:txBody>
          <a:bodyPr/>
          <a:lstStyle/>
          <a:p>
            <a:fld id="{7369F988-8291-D446-8524-BA1D6A889AF6}" type="slidenum">
              <a:rPr lang="en-US" smtClean="0"/>
              <a:t>17</a:t>
            </a:fld>
            <a:endParaRPr lang="en-US"/>
          </a:p>
        </p:txBody>
      </p:sp>
    </p:spTree>
    <p:extLst>
      <p:ext uri="{BB962C8B-B14F-4D97-AF65-F5344CB8AC3E}">
        <p14:creationId xmlns:p14="http://schemas.microsoft.com/office/powerpoint/2010/main" val="18616816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baseline="0" dirty="0"/>
              <a:t>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aseline="0" dirty="0"/>
              <a:t>En vertu de la </a:t>
            </a:r>
            <a:r>
              <a:rPr lang="fr-CA" i="1" baseline="0" dirty="0"/>
              <a:t>Loi de 2017 favorisant un Ontario sans fumée</a:t>
            </a:r>
            <a:r>
              <a:rPr lang="fr-CA" baseline="0" dirty="0"/>
              <a:t>, il est illégal de fournir des produits du tabac, des cigarettes électroniques ou du liquide à </a:t>
            </a:r>
            <a:r>
              <a:rPr lang="fr-CA" baseline="0" dirty="0" err="1"/>
              <a:t>vapoter</a:t>
            </a:r>
            <a:r>
              <a:rPr lang="fr-CA" baseline="0" dirty="0"/>
              <a:t> à une personne âgée de moins de 19 ans. Cela inclut les amis mineurs qui partagent des produits ou les parents qui donnent des produits à leurs enfants. Il est également illégal de vendre ces produits à titre privé, même à un ami. Le non-respect de cette loi peut entraîner des amendes allant jusqu'à 365 $. </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171450" indent="-171450">
              <a:buFont typeface="Arial" panose="020B0604020202020204" pitchFamily="34" charset="0"/>
              <a:buChar char="•"/>
            </a:pPr>
            <a:r>
              <a:rPr lang="fr-CA" baseline="0" dirty="0"/>
              <a:t>En vertu de la </a:t>
            </a:r>
            <a:r>
              <a:rPr lang="fr-CA" i="1" baseline="0" dirty="0"/>
              <a:t>Loi de 2017 favorisant un Ontario sans fumée</a:t>
            </a:r>
            <a:r>
              <a:rPr lang="fr-CA" baseline="0" dirty="0"/>
              <a:t>, il est illégal de fumer du tabac ou de </a:t>
            </a:r>
            <a:r>
              <a:rPr lang="fr-CA" baseline="0" dirty="0" err="1"/>
              <a:t>vapoter</a:t>
            </a:r>
            <a:r>
              <a:rPr lang="fr-CA" baseline="0" dirty="0"/>
              <a:t> dans les lieux publics à moins de 20 m de la propriété de l'école, 24 heures sur 24 et 7 jours sur 7. Cela signifie qu'une personne doit se trouver à deux longueurs d'autobus scolaire de la limite de la propriété de l'école avant de fumer ou de </a:t>
            </a:r>
            <a:r>
              <a:rPr lang="fr-CA" baseline="0" dirty="0" err="1"/>
              <a:t>vapoter</a:t>
            </a:r>
            <a:r>
              <a:rPr lang="fr-CA" baseline="0" dirty="0"/>
              <a:t>. Le non-respect de cette loi peut entraîner une amende de 305 $.</a:t>
            </a:r>
            <a:endParaRPr lang="en-US" baseline="0" dirty="0"/>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fld id="{7369F988-8291-D446-8524-BA1D6A889AF6}" type="slidenum">
              <a:rPr lang="en-US" smtClean="0"/>
              <a:t>18</a:t>
            </a:fld>
            <a:endParaRPr lang="en-US"/>
          </a:p>
        </p:txBody>
      </p:sp>
    </p:spTree>
    <p:extLst>
      <p:ext uri="{BB962C8B-B14F-4D97-AF65-F5344CB8AC3E}">
        <p14:creationId xmlns:p14="http://schemas.microsoft.com/office/powerpoint/2010/main" val="18616816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0" noProof="0" dirty="0"/>
              <a:t>Tu veux en savoir plus sur le </a:t>
            </a:r>
            <a:r>
              <a:rPr lang="fr-CA" b="0" noProof="0" dirty="0" err="1"/>
              <a:t>vapotage</a:t>
            </a:r>
            <a:r>
              <a:rPr lang="fr-CA" b="0" baseline="0" noProof="0" dirty="0"/>
              <a:t>? Rends-toi à pasuneexperience.ca!</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baseline="0"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b="0" baseline="0" noProof="0" dirty="0"/>
              <a:t>Tu y trouveras :</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baseline="0" dirty="0"/>
              <a:t>plus d'information sur le </a:t>
            </a:r>
            <a:r>
              <a:rPr lang="fr-CA" b="0" baseline="0" dirty="0" err="1"/>
              <a:t>vapotage</a:t>
            </a:r>
            <a:r>
              <a:rPr lang="fr-CA" b="0" baseline="0" dirty="0"/>
              <a:t>, ses effets sur la santé et l'industrie qui fabrique et vend les e-cigarettes;</a:t>
            </a:r>
            <a:endParaRPr lang="en-US" b="0" baseline="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baseline="0" noProof="0" dirty="0"/>
              <a:t>des idées sur la façon de susciter des discussions sur le </a:t>
            </a:r>
            <a:r>
              <a:rPr lang="fr-CA" b="0" baseline="0" noProof="0" dirty="0" err="1"/>
              <a:t>vapotage</a:t>
            </a:r>
            <a:r>
              <a:rPr lang="fr-CA" b="0" baseline="0" noProof="0" dirty="0"/>
              <a:t>, y compris des sujets sur lesquels les jeunes pourraient faire des recherches et des débats;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baseline="0" noProof="0" dirty="0"/>
              <a:t>des liens vers nos trois vidéos Pas une expérience, pour le visionnement et le partage;</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baseline="0" noProof="0" dirty="0"/>
              <a:t>le jeu Échapper à l’expérience. Ce jeu permet aux jeunes de la 7</a:t>
            </a:r>
            <a:r>
              <a:rPr lang="fr-CA" b="0" baseline="30000" noProof="0" dirty="0"/>
              <a:t>e</a:t>
            </a:r>
            <a:r>
              <a:rPr lang="fr-CA" b="0" baseline="0" noProof="0" dirty="0"/>
              <a:t> à la 12</a:t>
            </a:r>
            <a:r>
              <a:rPr lang="fr-CA" b="0" baseline="30000" noProof="0" dirty="0"/>
              <a:t>e </a:t>
            </a:r>
            <a:r>
              <a:rPr lang="fr-CA" b="0" baseline="0" noProof="0" dirty="0"/>
              <a:t>année de s'informer sur le </a:t>
            </a:r>
            <a:r>
              <a:rPr lang="fr-CA" b="0" baseline="0" noProof="0" dirty="0" err="1"/>
              <a:t>vapotage</a:t>
            </a:r>
            <a:r>
              <a:rPr lang="fr-CA" b="0" baseline="0" noProof="0" dirty="0"/>
              <a:t> d'une manière amusante et interactive. Tous les éléments nécessaires au jeu sont téléchargeables sur le site Web, notamment le modèle du jeu, un guide pour l'animateur (vidéo et copie imprimable), une clé de correction et un guide de discussion.</a:t>
            </a:r>
          </a:p>
        </p:txBody>
      </p:sp>
      <p:sp>
        <p:nvSpPr>
          <p:cNvPr id="4" name="Slide Number Placeholder 3"/>
          <p:cNvSpPr>
            <a:spLocks noGrp="1"/>
          </p:cNvSpPr>
          <p:nvPr>
            <p:ph type="sldNum" sz="quarter" idx="10"/>
          </p:nvPr>
        </p:nvSpPr>
        <p:spPr/>
        <p:txBody>
          <a:bodyPr/>
          <a:lstStyle/>
          <a:p>
            <a:fld id="{7369F988-8291-D446-8524-BA1D6A889AF6}"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7912445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dirty="0"/>
              <a:t>Les cigarettes électroniques sont des appareils à piles qui chauffent un liquide (liquide à </a:t>
            </a:r>
            <a:r>
              <a:rPr lang="fr-CA" dirty="0" err="1"/>
              <a:t>vapoter</a:t>
            </a:r>
            <a:r>
              <a:rPr lang="fr-CA" dirty="0"/>
              <a:t>) jusqu'à ce qu'il se transforme en aérosol.</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fr-CA" sz="1200" kern="1200" dirty="0">
                <a:solidFill>
                  <a:schemeClr val="tx1"/>
                </a:solidFill>
                <a:effectLst/>
                <a:latin typeface="+mn-lt"/>
                <a:ea typeface="+mn-ea"/>
                <a:cs typeface="+mn-cs"/>
              </a:rPr>
              <a:t>Ces dispositifs viennent sous de nombreuses formes et tailles, allant d’appareils en forme de boîte avec embout buccal à de petits bâtons plats ressemblant à une clé USB.</a:t>
            </a:r>
            <a:endParaRPr lang="en-US" baseline="0" dirty="0"/>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fr-CA" baseline="0" dirty="0"/>
              <a:t>Tous contiennent les mêmes composantes de base : un embout buccal, un réservoir ou une cartouche (</a:t>
            </a:r>
            <a:r>
              <a:rPr lang="fr-CA" baseline="0" dirty="0" err="1"/>
              <a:t>pod</a:t>
            </a:r>
            <a:r>
              <a:rPr lang="fr-CA" baseline="0" dirty="0"/>
              <a:t>) pour le liquide à </a:t>
            </a:r>
            <a:r>
              <a:rPr lang="fr-CA" baseline="0" dirty="0" err="1"/>
              <a:t>vapoter</a:t>
            </a:r>
            <a:r>
              <a:rPr lang="fr-CA" baseline="0" dirty="0"/>
              <a:t>, un élément chauffant et une pile.</a:t>
            </a:r>
            <a:r>
              <a:rPr lang="en-US" baseline="0" dirty="0"/>
              <a:t> </a:t>
            </a:r>
            <a:endParaRPr lang="en-CA" dirty="0"/>
          </a:p>
          <a:p>
            <a:pPr marL="171450" indent="-171450">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fld id="{7369F988-8291-D446-8524-BA1D6A889AF6}" type="slidenum">
              <a:rPr lang="en-US" smtClean="0"/>
              <a:t>2</a:t>
            </a:fld>
            <a:endParaRPr lang="en-US"/>
          </a:p>
        </p:txBody>
      </p:sp>
    </p:spTree>
    <p:extLst>
      <p:ext uri="{BB962C8B-B14F-4D97-AF65-F5344CB8AC3E}">
        <p14:creationId xmlns:p14="http://schemas.microsoft.com/office/powerpoint/2010/main" val="1861681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baseline="0" dirty="0"/>
              <a:t>Est-ce que tout est fini, une fois que tu as exploré le site Web et joué à Échapper à l'expérience? Non! Les jeunes sont encouragés à agir et à poursuivre la conversation avec leurs pairs.</a:t>
            </a:r>
            <a:endParaRPr lang="en-US" b="0" baseline="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baseline="0" dirty="0"/>
              <a:t>Le site pasuneexperience.ca propose une page « Passer à l'action », qui fournit des idées, et une page « Ressources », qui suggère des documents téléchargeables pour aider à faire passer le message, notamment </a:t>
            </a:r>
            <a:r>
              <a:rPr lang="en-US" b="0" baseline="0" dirty="0"/>
              <a:t>:</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baseline="0" noProof="0" dirty="0"/>
              <a:t>des mises en garde</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baseline="0" dirty="0"/>
              <a:t>des cartes postales pour une grande sensibilisation dans les casiers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baseline="0" dirty="0"/>
              <a:t>des affiches</a:t>
            </a:r>
          </a:p>
          <a:p>
            <a:pPr marL="628650" marR="0" lvl="1"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baseline="0" dirty="0"/>
              <a:t>des promesses d'engagement pour la lutte contre le </a:t>
            </a:r>
            <a:r>
              <a:rPr lang="fr-CA" b="0" baseline="0" dirty="0" err="1"/>
              <a:t>vapotage</a:t>
            </a:r>
            <a:r>
              <a:rPr lang="fr-CA" b="0" baseline="0" dirty="0"/>
              <a:t> et le tabagisme</a:t>
            </a:r>
            <a:endParaRPr lang="en-US" b="0" baseline="0" dirty="0"/>
          </a:p>
        </p:txBody>
      </p:sp>
      <p:sp>
        <p:nvSpPr>
          <p:cNvPr id="4" name="Slide Number Placeholder 3"/>
          <p:cNvSpPr>
            <a:spLocks noGrp="1"/>
          </p:cNvSpPr>
          <p:nvPr>
            <p:ph type="sldNum" sz="quarter" idx="10"/>
          </p:nvPr>
        </p:nvSpPr>
        <p:spPr/>
        <p:txBody>
          <a:bodyPr/>
          <a:lstStyle/>
          <a:p>
            <a:fld id="{7369F988-8291-D446-8524-BA1D6A889AF6}" type="slidenum">
              <a:rPr lang="en-US" smtClean="0"/>
              <a:t>20</a:t>
            </a:fld>
            <a:endParaRPr lang="en-US"/>
          </a:p>
        </p:txBody>
      </p:sp>
    </p:spTree>
    <p:extLst>
      <p:ext uri="{BB962C8B-B14F-4D97-AF65-F5344CB8AC3E}">
        <p14:creationId xmlns:p14="http://schemas.microsoft.com/office/powerpoint/2010/main" val="1861681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sz="1200" b="0" i="0" kern="1200" noProof="0" dirty="0">
                <a:solidFill>
                  <a:schemeClr val="tx1"/>
                </a:solidFill>
                <a:effectLst/>
                <a:latin typeface="+mn-lt"/>
                <a:ea typeface="+mn-ea"/>
                <a:cs typeface="+mn-cs"/>
              </a:rPr>
              <a:t>Le</a:t>
            </a:r>
            <a:r>
              <a:rPr lang="fr-CA" sz="1200" b="0" i="0" kern="1200" baseline="0" noProof="0" dirty="0">
                <a:solidFill>
                  <a:schemeClr val="tx1"/>
                </a:solidFill>
                <a:effectLst/>
                <a:latin typeface="+mn-lt"/>
                <a:ea typeface="+mn-ea"/>
                <a:cs typeface="+mn-cs"/>
              </a:rPr>
              <a:t> site pasuneexperience.ca répond aussi à certaines questions courantes portant sur la COVID-19 et le </a:t>
            </a:r>
            <a:r>
              <a:rPr lang="fr-CA" sz="1200" b="0" i="0" kern="1200" baseline="0" noProof="0" dirty="0" err="1">
                <a:solidFill>
                  <a:schemeClr val="tx1"/>
                </a:solidFill>
                <a:effectLst/>
                <a:latin typeface="+mn-lt"/>
                <a:ea typeface="+mn-ea"/>
                <a:cs typeface="+mn-cs"/>
              </a:rPr>
              <a:t>vapotage</a:t>
            </a:r>
            <a:r>
              <a:rPr lang="fr-CA" sz="1200" b="0" i="0" kern="1200" baseline="0" noProof="0" dirty="0">
                <a:solidFill>
                  <a:schemeClr val="tx1"/>
                </a:solidFill>
                <a:effectLst/>
                <a:latin typeface="+mn-lt"/>
                <a:ea typeface="+mn-ea"/>
                <a:cs typeface="+mn-cs"/>
              </a:rPr>
              <a:t>. En voici des exemples.</a:t>
            </a:r>
          </a:p>
          <a:p>
            <a:pPr marL="174708" indent="-174708">
              <a:buFont typeface="Arial" panose="020B0604020202020204" pitchFamily="34" charset="0"/>
              <a:buChar char="•"/>
            </a:pPr>
            <a:endParaRPr lang="fr-CA" sz="1200" b="0" i="0" kern="1200" baseline="0" noProof="0" dirty="0">
              <a:solidFill>
                <a:schemeClr val="tx1"/>
              </a:solidFill>
              <a:effectLst/>
              <a:latin typeface="+mn-lt"/>
              <a:ea typeface="+mn-ea"/>
              <a:cs typeface="+mn-cs"/>
            </a:endParaRPr>
          </a:p>
          <a:p>
            <a:pPr marL="228600" indent="-228600">
              <a:buFont typeface="Arial" panose="020B0604020202020204" pitchFamily="34" charset="0"/>
              <a:buAutoNum type="arabicPeriod"/>
            </a:pPr>
            <a:r>
              <a:rPr lang="fr-CA" sz="1200" b="1" kern="1200" dirty="0">
                <a:solidFill>
                  <a:schemeClr val="tx1"/>
                </a:solidFill>
                <a:effectLst/>
                <a:latin typeface="+mn-lt"/>
                <a:ea typeface="+mn-ea"/>
                <a:cs typeface="+mn-cs"/>
              </a:rPr>
              <a:t>Les personnes qui </a:t>
            </a:r>
            <a:r>
              <a:rPr lang="fr-CA" sz="1200" b="1" kern="1200" dirty="0" err="1">
                <a:solidFill>
                  <a:schemeClr val="tx1"/>
                </a:solidFill>
                <a:effectLst/>
                <a:latin typeface="+mn-lt"/>
                <a:ea typeface="+mn-ea"/>
                <a:cs typeface="+mn-cs"/>
              </a:rPr>
              <a:t>vapotent</a:t>
            </a:r>
            <a:r>
              <a:rPr lang="fr-CA" sz="1200" b="1" kern="1200" dirty="0">
                <a:solidFill>
                  <a:schemeClr val="tx1"/>
                </a:solidFill>
                <a:effectLst/>
                <a:latin typeface="+mn-lt"/>
                <a:ea typeface="+mn-ea"/>
                <a:cs typeface="+mn-cs"/>
              </a:rPr>
              <a:t> </a:t>
            </a:r>
            <a:r>
              <a:rPr lang="fr-CA" sz="1200" b="1" kern="1200" dirty="0" err="1">
                <a:solidFill>
                  <a:schemeClr val="tx1"/>
                </a:solidFill>
                <a:effectLst/>
                <a:latin typeface="+mn-lt"/>
                <a:ea typeface="+mn-ea"/>
                <a:cs typeface="+mn-cs"/>
              </a:rPr>
              <a:t>ont-elles</a:t>
            </a:r>
            <a:r>
              <a:rPr lang="fr-CA" sz="1200" b="1" kern="1200" dirty="0">
                <a:solidFill>
                  <a:schemeClr val="tx1"/>
                </a:solidFill>
                <a:effectLst/>
                <a:latin typeface="+mn-lt"/>
                <a:ea typeface="+mn-ea"/>
                <a:cs typeface="+mn-cs"/>
              </a:rPr>
              <a:t> un risque plus élevé d'être exposées à la COVID-19?</a:t>
            </a:r>
            <a:r>
              <a:rPr lang="fr-CA" sz="1200" b="1" i="0" kern="1200" baseline="0" noProof="0" dirty="0">
                <a:solidFill>
                  <a:schemeClr val="tx1"/>
                </a:solidFill>
                <a:effectLst/>
                <a:latin typeface="+mn-lt"/>
                <a:ea typeface="+mn-ea"/>
                <a:cs typeface="+mn-cs"/>
              </a:rPr>
              <a:t> (réponse sur la diapo)</a:t>
            </a:r>
          </a:p>
          <a:p>
            <a:pPr marL="228600" indent="-228600">
              <a:buFont typeface="Arial" panose="020B0604020202020204" pitchFamily="34" charset="0"/>
              <a:buAutoNum type="arabicPeriod"/>
            </a:pPr>
            <a:endParaRPr lang="fr-CA" sz="1200" b="1" i="0" kern="1200" baseline="0" noProof="0" dirty="0">
              <a:solidFill>
                <a:schemeClr val="tx1"/>
              </a:solidFill>
              <a:effectLst/>
              <a:latin typeface="+mn-lt"/>
              <a:ea typeface="+mn-ea"/>
              <a:cs typeface="+mn-cs"/>
            </a:endParaRPr>
          </a:p>
          <a:p>
            <a:pPr marL="228600" indent="-228600">
              <a:buFont typeface="Arial" panose="020B0604020202020204" pitchFamily="34" charset="0"/>
              <a:buAutoNum type="arabicPeriod"/>
            </a:pPr>
            <a:r>
              <a:rPr lang="fr-CA" sz="1100" b="1" kern="1200" dirty="0">
                <a:solidFill>
                  <a:schemeClr val="tx1"/>
                </a:solidFill>
                <a:effectLst/>
                <a:latin typeface="+mn-lt"/>
                <a:ea typeface="+mn-ea"/>
                <a:cs typeface="+mn-cs"/>
              </a:rPr>
              <a:t>Les personnes qui </a:t>
            </a:r>
            <a:r>
              <a:rPr lang="fr-CA" sz="1100" b="1" kern="1200" dirty="0" err="1">
                <a:solidFill>
                  <a:schemeClr val="tx1"/>
                </a:solidFill>
                <a:effectLst/>
                <a:latin typeface="+mn-lt"/>
                <a:ea typeface="+mn-ea"/>
                <a:cs typeface="+mn-cs"/>
              </a:rPr>
              <a:t>vapotent</a:t>
            </a:r>
            <a:r>
              <a:rPr lang="fr-CA" sz="1100" b="1" kern="1200" dirty="0">
                <a:solidFill>
                  <a:schemeClr val="tx1"/>
                </a:solidFill>
                <a:effectLst/>
                <a:latin typeface="+mn-lt"/>
                <a:ea typeface="+mn-ea"/>
                <a:cs typeface="+mn-cs"/>
              </a:rPr>
              <a:t> </a:t>
            </a:r>
            <a:r>
              <a:rPr lang="fr-CA" sz="1100" b="1" kern="1200" dirty="0" err="1">
                <a:solidFill>
                  <a:schemeClr val="tx1"/>
                </a:solidFill>
                <a:effectLst/>
                <a:latin typeface="+mn-lt"/>
                <a:ea typeface="+mn-ea"/>
                <a:cs typeface="+mn-cs"/>
              </a:rPr>
              <a:t>ont-elles</a:t>
            </a:r>
            <a:r>
              <a:rPr lang="fr-CA" sz="1100" b="1" kern="1200" dirty="0">
                <a:solidFill>
                  <a:schemeClr val="tx1"/>
                </a:solidFill>
                <a:effectLst/>
                <a:latin typeface="+mn-lt"/>
                <a:ea typeface="+mn-ea"/>
                <a:cs typeface="+mn-cs"/>
              </a:rPr>
              <a:t> un risque plus élevé d'avoir la COVID-19?</a:t>
            </a:r>
            <a:r>
              <a:rPr lang="fr-CA" sz="1100" b="1" i="0" kern="1200" baseline="0" noProof="0" dirty="0">
                <a:solidFill>
                  <a:schemeClr val="tx1"/>
                </a:solidFill>
                <a:effectLst/>
                <a:latin typeface="+mn-lt"/>
                <a:ea typeface="+mn-ea"/>
                <a:cs typeface="+mn-cs"/>
              </a:rPr>
              <a:t> </a:t>
            </a:r>
          </a:p>
          <a:p>
            <a:pPr marL="0" indent="0">
              <a:buFont typeface="Arial" panose="020B0604020202020204" pitchFamily="34" charset="0"/>
              <a:buNone/>
            </a:pPr>
            <a:r>
              <a:rPr lang="fr-CA" sz="1200" b="1" i="0" kern="1200" baseline="0" noProof="0" dirty="0">
                <a:solidFill>
                  <a:schemeClr val="tx1"/>
                </a:solidFill>
                <a:effectLst/>
                <a:latin typeface="+mn-lt"/>
                <a:ea typeface="+mn-ea"/>
                <a:cs typeface="+mn-cs"/>
              </a:rPr>
              <a:t>- </a:t>
            </a:r>
            <a:r>
              <a:rPr lang="fr-CA" sz="1200" b="0" kern="1200" dirty="0">
                <a:solidFill>
                  <a:schemeClr val="tx1"/>
                </a:solidFill>
                <a:effectLst/>
                <a:latin typeface="+mn-lt"/>
                <a:ea typeface="+mn-ea"/>
                <a:cs typeface="+mn-cs"/>
              </a:rPr>
              <a:t>L'exposition à la nicotine et aux autres substances chimiques contenues dans les e-cigarettes endommage les poumons</a:t>
            </a:r>
            <a:r>
              <a:rPr lang="fr-CA" sz="1200" b="0" i="0" kern="1200" baseline="0" noProof="0" dirty="0">
                <a:solidFill>
                  <a:schemeClr val="tx1"/>
                </a:solidFill>
                <a:effectLst/>
                <a:latin typeface="+mn-lt"/>
                <a:ea typeface="+mn-ea"/>
                <a:cs typeface="+mn-cs"/>
              </a:rPr>
              <a:t>. (18)</a:t>
            </a:r>
          </a:p>
          <a:p>
            <a:pPr marL="0" indent="0">
              <a:buFont typeface="Arial" panose="020B0604020202020204" pitchFamily="34" charset="0"/>
              <a:buNone/>
            </a:pPr>
            <a:r>
              <a:rPr lang="fr-CA" sz="1200" b="0" i="0" kern="1200" baseline="0" noProof="0" dirty="0">
                <a:solidFill>
                  <a:schemeClr val="tx1"/>
                </a:solidFill>
                <a:effectLst/>
                <a:latin typeface="+mn-lt"/>
                <a:ea typeface="+mn-ea"/>
                <a:cs typeface="+mn-cs"/>
              </a:rPr>
              <a:t>- </a:t>
            </a:r>
            <a:r>
              <a:rPr lang="fr-CA" sz="1200" b="0" kern="1200" dirty="0">
                <a:solidFill>
                  <a:schemeClr val="tx1"/>
                </a:solidFill>
                <a:effectLst/>
                <a:latin typeface="+mn-lt"/>
                <a:ea typeface="+mn-ea"/>
                <a:cs typeface="+mn-cs"/>
              </a:rPr>
              <a:t>Les dommages aux poumons causés par les e-cigarettes sont similaires à ceux causés par les cigarettes</a:t>
            </a:r>
            <a:r>
              <a:rPr lang="fr-CA" sz="1200" b="0" i="0" kern="1200" baseline="0" noProof="0" dirty="0">
                <a:solidFill>
                  <a:schemeClr val="tx1"/>
                </a:solidFill>
                <a:effectLst/>
                <a:latin typeface="+mn-lt"/>
                <a:ea typeface="+mn-ea"/>
                <a:cs typeface="+mn-cs"/>
              </a:rPr>
              <a:t>. (16) (17) (18) (19) (20)</a:t>
            </a:r>
          </a:p>
          <a:p>
            <a:pPr marL="0" indent="0">
              <a:buFont typeface="Arial" panose="020B0604020202020204" pitchFamily="34" charset="0"/>
              <a:buNone/>
            </a:pPr>
            <a:r>
              <a:rPr lang="fr-CA" sz="1200" b="0" i="0" kern="1200" baseline="0" noProof="0" dirty="0">
                <a:solidFill>
                  <a:schemeClr val="tx1"/>
                </a:solidFill>
                <a:effectLst/>
                <a:latin typeface="+mn-lt"/>
                <a:ea typeface="+mn-ea"/>
                <a:cs typeface="+mn-cs"/>
              </a:rPr>
              <a:t>- </a:t>
            </a:r>
            <a:r>
              <a:rPr lang="fr-CA" sz="1200" b="0" kern="1200" dirty="0">
                <a:solidFill>
                  <a:schemeClr val="tx1"/>
                </a:solidFill>
                <a:effectLst/>
                <a:latin typeface="+mn-lt"/>
                <a:ea typeface="+mn-ea"/>
                <a:cs typeface="+mn-cs"/>
              </a:rPr>
              <a:t>La COVID-19 attaque les poumons.</a:t>
            </a:r>
            <a:endParaRPr lang="fr-CA" sz="1200" b="0" i="0" kern="1200" baseline="0" noProof="0" dirty="0">
              <a:solidFill>
                <a:schemeClr val="tx1"/>
              </a:solidFill>
              <a:effectLst/>
              <a:latin typeface="+mn-lt"/>
              <a:ea typeface="+mn-ea"/>
              <a:cs typeface="+mn-cs"/>
            </a:endParaRPr>
          </a:p>
          <a:p>
            <a:pPr marL="0" indent="0">
              <a:buFont typeface="Arial" panose="020B0604020202020204" pitchFamily="34" charset="0"/>
              <a:buNone/>
            </a:pPr>
            <a:r>
              <a:rPr lang="fr-CA" sz="1200" b="0" i="0" kern="1200" baseline="0" noProof="0" dirty="0">
                <a:solidFill>
                  <a:schemeClr val="tx1"/>
                </a:solidFill>
                <a:effectLst/>
                <a:latin typeface="+mn-lt"/>
                <a:ea typeface="+mn-ea"/>
                <a:cs typeface="+mn-cs"/>
              </a:rPr>
              <a:t>- </a:t>
            </a:r>
            <a:r>
              <a:rPr lang="fr-CA" sz="1200" b="0" kern="1200" dirty="0">
                <a:solidFill>
                  <a:schemeClr val="tx1"/>
                </a:solidFill>
                <a:effectLst/>
                <a:latin typeface="+mn-lt"/>
                <a:ea typeface="+mn-ea"/>
                <a:cs typeface="+mn-cs"/>
              </a:rPr>
              <a:t>Le risque de contracter la COVID-19 est 5 fois plus élevé chez les jeunes qui utilisent des e-cigarettes</a:t>
            </a:r>
            <a:r>
              <a:rPr lang="fr-CA" sz="1200" b="0" i="0" kern="1200" baseline="0" noProof="0" dirty="0">
                <a:solidFill>
                  <a:schemeClr val="tx1"/>
                </a:solidFill>
                <a:effectLst/>
                <a:latin typeface="+mn-lt"/>
                <a:ea typeface="+mn-ea"/>
                <a:cs typeface="+mn-cs"/>
              </a:rPr>
              <a:t>. (21)</a:t>
            </a:r>
          </a:p>
          <a:p>
            <a:pPr marL="0" indent="0">
              <a:buFontTx/>
              <a:buNone/>
            </a:pPr>
            <a:r>
              <a:rPr lang="fr-CA" sz="1200" b="0" i="0" kern="1200" baseline="0" noProof="0" dirty="0">
                <a:solidFill>
                  <a:schemeClr val="tx1"/>
                </a:solidFill>
                <a:effectLst/>
                <a:latin typeface="+mn-lt"/>
                <a:ea typeface="+mn-ea"/>
                <a:cs typeface="+mn-cs"/>
              </a:rPr>
              <a:t>- </a:t>
            </a:r>
            <a:r>
              <a:rPr lang="fr-CA" sz="1200" b="0" kern="1200" dirty="0">
                <a:solidFill>
                  <a:schemeClr val="tx1"/>
                </a:solidFill>
                <a:effectLst/>
                <a:latin typeface="+mn-lt"/>
                <a:ea typeface="+mn-ea"/>
                <a:cs typeface="+mn-cs"/>
              </a:rPr>
              <a:t>Le risque de contracter la COVID-19 est 7 fois plus élevé chez les jeunes qui utilisent à la fois des cigarettes électroniques et des cigarettes ordinaires.</a:t>
            </a:r>
            <a:r>
              <a:rPr lang="fr-CA" sz="1200" b="0" i="0" kern="1200" baseline="0" noProof="0" dirty="0">
                <a:solidFill>
                  <a:schemeClr val="tx1"/>
                </a:solidFill>
                <a:effectLst/>
                <a:latin typeface="+mn-lt"/>
                <a:ea typeface="+mn-ea"/>
                <a:cs typeface="+mn-cs"/>
              </a:rPr>
              <a:t> (21)</a:t>
            </a:r>
          </a:p>
          <a:p>
            <a:pPr marL="0" indent="0">
              <a:buFontTx/>
              <a:buNone/>
            </a:pPr>
            <a:r>
              <a:rPr lang="fr-CA" sz="1200" b="0" i="0" kern="1200" baseline="0" noProof="0" dirty="0">
                <a:solidFill>
                  <a:schemeClr val="tx1"/>
                </a:solidFill>
                <a:effectLst/>
                <a:latin typeface="+mn-lt"/>
                <a:ea typeface="+mn-ea"/>
                <a:cs typeface="+mn-cs"/>
              </a:rPr>
              <a:t>- </a:t>
            </a:r>
            <a:r>
              <a:rPr lang="fr-CA" sz="1200" b="0" kern="1200" dirty="0">
                <a:solidFill>
                  <a:schemeClr val="tx1"/>
                </a:solidFill>
                <a:effectLst/>
                <a:latin typeface="+mn-lt"/>
                <a:ea typeface="+mn-ea"/>
                <a:cs typeface="+mn-cs"/>
              </a:rPr>
              <a:t>Si tu </a:t>
            </a:r>
            <a:r>
              <a:rPr lang="fr-CA" sz="1200" b="0" kern="1200" dirty="0" err="1">
                <a:solidFill>
                  <a:schemeClr val="tx1"/>
                </a:solidFill>
                <a:effectLst/>
                <a:latin typeface="+mn-lt"/>
                <a:ea typeface="+mn-ea"/>
                <a:cs typeface="+mn-cs"/>
              </a:rPr>
              <a:t>vapotes</a:t>
            </a:r>
            <a:r>
              <a:rPr lang="fr-CA" sz="1200" b="0" kern="1200" dirty="0">
                <a:solidFill>
                  <a:schemeClr val="tx1"/>
                </a:solidFill>
                <a:effectLst/>
                <a:latin typeface="+mn-lt"/>
                <a:ea typeface="+mn-ea"/>
                <a:cs typeface="+mn-cs"/>
              </a:rPr>
              <a:t>, c’est le bon moment d’arrêter.</a:t>
            </a:r>
            <a:endParaRPr lang="fr-CA" sz="1200" b="0" i="0" kern="1200" baseline="0" noProof="0" dirty="0">
              <a:solidFill>
                <a:schemeClr val="tx1"/>
              </a:solidFill>
              <a:effectLst/>
              <a:latin typeface="+mn-lt"/>
              <a:ea typeface="+mn-ea"/>
              <a:cs typeface="+mn-cs"/>
            </a:endParaRPr>
          </a:p>
          <a:p>
            <a:pPr marL="228600" indent="-228600">
              <a:buFont typeface="Arial" panose="020B0604020202020204" pitchFamily="34" charset="0"/>
              <a:buAutoNum type="arabicPeriod"/>
            </a:pPr>
            <a:endParaRPr lang="fr-CA" sz="1200" b="1" i="0" kern="1200" baseline="0" noProof="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1" i="0" kern="1200" baseline="0" noProof="0" dirty="0">
                <a:solidFill>
                  <a:schemeClr val="tx1"/>
                </a:solidFill>
                <a:effectLst/>
                <a:latin typeface="+mn-lt"/>
                <a:ea typeface="+mn-ea"/>
                <a:cs typeface="+mn-cs"/>
              </a:rPr>
              <a:t>3. L</a:t>
            </a:r>
            <a:r>
              <a:rPr lang="fr-CA" sz="1200" b="1" kern="1200" noProof="0" dirty="0">
                <a:solidFill>
                  <a:schemeClr val="tx1"/>
                </a:solidFill>
                <a:effectLst/>
                <a:latin typeface="+mn-lt"/>
                <a:ea typeface="+mn-ea"/>
                <a:cs typeface="+mn-cs"/>
              </a:rPr>
              <a:t>e risque de complications de la COVID-19 est-il plus élevé chez les personnes qui </a:t>
            </a:r>
            <a:r>
              <a:rPr lang="fr-CA" sz="1200" b="1" kern="1200" noProof="0" dirty="0" err="1">
                <a:solidFill>
                  <a:schemeClr val="tx1"/>
                </a:solidFill>
                <a:effectLst/>
                <a:latin typeface="+mn-lt"/>
                <a:ea typeface="+mn-ea"/>
                <a:cs typeface="+mn-cs"/>
              </a:rPr>
              <a:t>vapotent</a:t>
            </a:r>
            <a:r>
              <a:rPr lang="fr-CA" sz="1200" b="1" kern="1200" noProof="0" dirty="0">
                <a:solidFill>
                  <a:schemeClr val="tx1"/>
                </a:solidFill>
                <a:effectLst/>
                <a:latin typeface="+mn-lt"/>
                <a:ea typeface="+mn-ea"/>
                <a:cs typeface="+mn-cs"/>
              </a:rPr>
              <a:t>? </a:t>
            </a:r>
            <a:r>
              <a:rPr lang="fr-CA" sz="1200" b="1" i="0" kern="1200" baseline="0" noProof="0" dirty="0">
                <a:solidFill>
                  <a:schemeClr val="tx1"/>
                </a:solidFill>
                <a:effectLst/>
                <a:latin typeface="+mn-lt"/>
                <a:ea typeface="+mn-ea"/>
                <a:cs typeface="+mn-cs"/>
              </a:rPr>
              <a:t>(réponse sur la diapo)</a:t>
            </a:r>
          </a:p>
          <a:p>
            <a:pPr marL="0" indent="0">
              <a:buFont typeface="Arial" panose="020B0604020202020204" pitchFamily="34" charset="0"/>
              <a:buNone/>
            </a:pPr>
            <a:endParaRPr lang="fr-CA" sz="1200" b="1" i="0" kern="1200" baseline="0" noProof="0" dirty="0">
              <a:solidFill>
                <a:schemeClr val="tx1"/>
              </a:solidFill>
              <a:effectLst/>
              <a:latin typeface="+mn-lt"/>
              <a:ea typeface="+mn-ea"/>
              <a:cs typeface="+mn-cs"/>
            </a:endParaRPr>
          </a:p>
          <a:p>
            <a:pPr marL="0" indent="0">
              <a:buFont typeface="Arial" panose="020B0604020202020204" pitchFamily="34" charset="0"/>
              <a:buNone/>
            </a:pPr>
            <a:r>
              <a:rPr lang="fr-CA" sz="1200" b="1" i="0" kern="1200" baseline="0" noProof="0" dirty="0">
                <a:solidFill>
                  <a:schemeClr val="tx1"/>
                </a:solidFill>
                <a:effectLst/>
                <a:latin typeface="+mn-lt"/>
                <a:ea typeface="+mn-ea"/>
                <a:cs typeface="+mn-cs"/>
              </a:rPr>
              <a:t>4. P</a:t>
            </a:r>
            <a:r>
              <a:rPr lang="fr-CA" sz="1200" b="1" kern="1200" dirty="0">
                <a:solidFill>
                  <a:schemeClr val="tx1"/>
                </a:solidFill>
                <a:effectLst/>
                <a:latin typeface="+mn-lt"/>
                <a:ea typeface="+mn-ea"/>
                <a:cs typeface="+mn-cs"/>
              </a:rPr>
              <a:t>eut-on attraper la COVID-19 en respirant la vapeur secondaire du </a:t>
            </a:r>
            <a:r>
              <a:rPr lang="fr-CA" sz="1200" b="1" kern="1200" dirty="0" err="1">
                <a:solidFill>
                  <a:schemeClr val="tx1"/>
                </a:solidFill>
                <a:effectLst/>
                <a:latin typeface="+mn-lt"/>
                <a:ea typeface="+mn-ea"/>
                <a:cs typeface="+mn-cs"/>
              </a:rPr>
              <a:t>vapotage</a:t>
            </a:r>
            <a:r>
              <a:rPr lang="fr-CA" sz="1200" b="1" kern="1200" dirty="0">
                <a:solidFill>
                  <a:schemeClr val="tx1"/>
                </a:solidFill>
                <a:effectLst/>
                <a:latin typeface="+mn-lt"/>
                <a:ea typeface="+mn-ea"/>
                <a:cs typeface="+mn-cs"/>
              </a:rPr>
              <a:t>?</a:t>
            </a:r>
            <a:endParaRPr lang="fr-CA" sz="1200" b="1" i="0" kern="1200" baseline="0" noProof="0" dirty="0">
              <a:solidFill>
                <a:schemeClr val="tx1"/>
              </a:solidFill>
              <a:effectLst/>
              <a:latin typeface="+mn-lt"/>
              <a:ea typeface="+mn-ea"/>
              <a:cs typeface="+mn-cs"/>
            </a:endParaRPr>
          </a:p>
          <a:p>
            <a:pPr marL="171450" indent="-171450">
              <a:buFontTx/>
              <a:buChar char="-"/>
            </a:pPr>
            <a:r>
              <a:rPr lang="fr-CA" sz="1200" b="0" kern="1200" dirty="0">
                <a:solidFill>
                  <a:schemeClr val="tx1"/>
                </a:solidFill>
                <a:effectLst/>
                <a:latin typeface="+mn-lt"/>
                <a:ea typeface="+mn-ea"/>
                <a:cs typeface="+mn-cs"/>
              </a:rPr>
              <a:t>La recherche ne fait que commencer à étudier la vapeur secondaire et ses effets sur la santé.</a:t>
            </a:r>
            <a:endParaRPr lang="fr-CA" sz="1200" b="0" i="0" kern="1200" noProof="0" dirty="0">
              <a:solidFill>
                <a:schemeClr val="tx1"/>
              </a:solidFill>
              <a:effectLst/>
              <a:latin typeface="+mn-lt"/>
              <a:ea typeface="+mn-ea"/>
              <a:cs typeface="+mn-cs"/>
            </a:endParaRPr>
          </a:p>
          <a:p>
            <a:pPr marL="171450" indent="-171450">
              <a:buFontTx/>
              <a:buChar char="-"/>
            </a:pPr>
            <a:r>
              <a:rPr lang="fr-CA" sz="1200" b="0" kern="1200" dirty="0">
                <a:solidFill>
                  <a:schemeClr val="tx1"/>
                </a:solidFill>
                <a:effectLst/>
                <a:latin typeface="+mn-lt"/>
                <a:ea typeface="+mn-ea"/>
                <a:cs typeface="+mn-cs"/>
              </a:rPr>
              <a:t>On n'en sait pas encore assez pour comprendre si la COVID-19 peut se déplacer dans la vapeur expirée des cigarettes électroniques et infecter une autre personne.</a:t>
            </a:r>
            <a:endParaRPr lang="fr-CA" sz="1200" b="0" i="0" kern="1200" noProof="0" dirty="0">
              <a:solidFill>
                <a:schemeClr val="tx1"/>
              </a:solidFill>
              <a:effectLst/>
              <a:latin typeface="+mn-lt"/>
              <a:ea typeface="+mn-ea"/>
              <a:cs typeface="+mn-cs"/>
            </a:endParaRPr>
          </a:p>
          <a:p>
            <a:pPr marL="171450" indent="-171450">
              <a:buFontTx/>
              <a:buChar char="-"/>
            </a:pPr>
            <a:r>
              <a:rPr lang="fr-CA" sz="1200" b="0" kern="1200" dirty="0">
                <a:solidFill>
                  <a:schemeClr val="tx1"/>
                </a:solidFill>
                <a:effectLst/>
                <a:latin typeface="+mn-lt"/>
                <a:ea typeface="+mn-ea"/>
                <a:cs typeface="+mn-cs"/>
              </a:rPr>
              <a:t>La vapeur expirée ne voyage pas loin, donc si la COVID est présente, la propagation dans l'environnement serait faible.</a:t>
            </a:r>
            <a:r>
              <a:rPr lang="fr-CA" sz="1200" b="0" i="0" kern="1200" baseline="0" noProof="0" dirty="0">
                <a:solidFill>
                  <a:schemeClr val="tx1"/>
                </a:solidFill>
                <a:effectLst/>
                <a:latin typeface="+mn-lt"/>
                <a:ea typeface="+mn-ea"/>
                <a:cs typeface="+mn-cs"/>
              </a:rPr>
              <a:t> (22) (23)</a:t>
            </a:r>
          </a:p>
          <a:p>
            <a:pPr marL="171450" indent="-171450">
              <a:buFontTx/>
              <a:buChar char="-"/>
            </a:pPr>
            <a:r>
              <a:rPr lang="fr-CA" sz="1200" b="0" kern="1200" dirty="0">
                <a:solidFill>
                  <a:schemeClr val="tx1"/>
                </a:solidFill>
                <a:effectLst/>
                <a:latin typeface="+mn-lt"/>
                <a:ea typeface="+mn-ea"/>
                <a:cs typeface="+mn-cs"/>
              </a:rPr>
              <a:t>Si tu </a:t>
            </a:r>
            <a:r>
              <a:rPr lang="fr-CA" sz="1200" b="0" kern="1200" dirty="0" err="1">
                <a:solidFill>
                  <a:schemeClr val="tx1"/>
                </a:solidFill>
                <a:effectLst/>
                <a:latin typeface="+mn-lt"/>
                <a:ea typeface="+mn-ea"/>
                <a:cs typeface="+mn-cs"/>
              </a:rPr>
              <a:t>vapotes</a:t>
            </a:r>
            <a:r>
              <a:rPr lang="fr-CA" sz="1200" b="0" kern="1200" dirty="0">
                <a:solidFill>
                  <a:schemeClr val="tx1"/>
                </a:solidFill>
                <a:effectLst/>
                <a:latin typeface="+mn-lt"/>
                <a:ea typeface="+mn-ea"/>
                <a:cs typeface="+mn-cs"/>
              </a:rPr>
              <a:t>, c’est le bon moment d’arrêter.</a:t>
            </a:r>
            <a:endParaRPr lang="fr-CA" sz="1200" b="0" i="0" kern="1200" noProof="0" dirty="0">
              <a:solidFill>
                <a:schemeClr val="tx1"/>
              </a:solidFill>
              <a:effectLst/>
              <a:latin typeface="+mn-lt"/>
              <a:ea typeface="+mn-ea"/>
              <a:cs typeface="+mn-cs"/>
            </a:endParaRPr>
          </a:p>
          <a:p>
            <a:pPr marL="228600" indent="-228600">
              <a:buFont typeface="Arial" panose="020B0604020202020204" pitchFamily="34" charset="0"/>
              <a:buAutoNum type="arabicPeriod"/>
            </a:pPr>
            <a:endParaRPr lang="fr-CA" sz="1200" b="0" i="0" kern="1200" noProof="0" dirty="0">
              <a:solidFill>
                <a:schemeClr val="tx1"/>
              </a:solidFill>
              <a:effectLst/>
              <a:latin typeface="+mn-lt"/>
              <a:ea typeface="+mn-ea"/>
              <a:cs typeface="+mn-cs"/>
            </a:endParaRPr>
          </a:p>
          <a:p>
            <a:r>
              <a:rPr lang="fr-CA" b="1" u="sng" baseline="0" noProof="0" dirty="0"/>
              <a:t>Références</a:t>
            </a:r>
          </a:p>
          <a:p>
            <a:pPr fontAlgn="base"/>
            <a:r>
              <a:rPr lang="fr-CA" sz="1200" b="0" i="0" kern="1200" noProof="0" dirty="0">
                <a:solidFill>
                  <a:schemeClr val="tx1"/>
                </a:solidFill>
                <a:effectLst/>
                <a:latin typeface="+mn-lt"/>
                <a:ea typeface="+mn-ea"/>
                <a:cs typeface="+mn-cs"/>
              </a:rPr>
              <a:t>15.</a:t>
            </a:r>
            <a:r>
              <a:rPr lang="fr-CA" sz="1200" b="0" i="0" kern="1200" baseline="0" noProof="0" dirty="0">
                <a:solidFill>
                  <a:schemeClr val="tx1"/>
                </a:solidFill>
                <a:effectLst/>
                <a:latin typeface="+mn-lt"/>
                <a:ea typeface="+mn-ea"/>
                <a:cs typeface="+mn-cs"/>
              </a:rPr>
              <a:t> </a:t>
            </a:r>
            <a:r>
              <a:rPr lang="fr-CA" sz="1200" b="0" i="0" kern="1200" noProof="0" dirty="0" err="1">
                <a:solidFill>
                  <a:schemeClr val="tx1"/>
                </a:solidFill>
                <a:effectLst/>
                <a:latin typeface="+mn-lt"/>
                <a:ea typeface="+mn-ea"/>
                <a:cs typeface="+mn-cs"/>
              </a:rPr>
              <a:t>Hamberger</a:t>
            </a:r>
            <a:r>
              <a:rPr lang="fr-CA" sz="1200" b="0" i="0" kern="1200" noProof="0" dirty="0">
                <a:solidFill>
                  <a:schemeClr val="tx1"/>
                </a:solidFill>
                <a:effectLst/>
                <a:latin typeface="+mn-lt"/>
                <a:ea typeface="+mn-ea"/>
                <a:cs typeface="+mn-cs"/>
              </a:rPr>
              <a:t>, E. S. et Halpern-</a:t>
            </a:r>
            <a:r>
              <a:rPr lang="fr-CA" sz="1200" b="0" i="0" kern="1200" noProof="0" dirty="0" err="1">
                <a:solidFill>
                  <a:schemeClr val="tx1"/>
                </a:solidFill>
                <a:effectLst/>
                <a:latin typeface="+mn-lt"/>
                <a:ea typeface="+mn-ea"/>
                <a:cs typeface="+mn-cs"/>
              </a:rPr>
              <a:t>Felsher</a:t>
            </a:r>
            <a:r>
              <a:rPr lang="fr-CA" sz="1200" b="0" i="0" kern="1200" noProof="0" dirty="0">
                <a:solidFill>
                  <a:schemeClr val="tx1"/>
                </a:solidFill>
                <a:effectLst/>
                <a:latin typeface="+mn-lt"/>
                <a:ea typeface="+mn-ea"/>
                <a:cs typeface="+mn-cs"/>
              </a:rPr>
              <a:t>, B. (2020). </a:t>
            </a:r>
            <a:r>
              <a:rPr lang="fr-CA" sz="1200" b="0" i="0" kern="1200" noProof="0" dirty="0" err="1">
                <a:solidFill>
                  <a:schemeClr val="tx1"/>
                </a:solidFill>
                <a:effectLst/>
                <a:latin typeface="+mn-lt"/>
                <a:ea typeface="+mn-ea"/>
                <a:cs typeface="+mn-cs"/>
              </a:rPr>
              <a:t>Vaping</a:t>
            </a:r>
            <a:r>
              <a:rPr lang="fr-CA" sz="1200" b="0" i="0" kern="1200" noProof="0" dirty="0">
                <a:solidFill>
                  <a:schemeClr val="tx1"/>
                </a:solidFill>
                <a:effectLst/>
                <a:latin typeface="+mn-lt"/>
                <a:ea typeface="+mn-ea"/>
                <a:cs typeface="+mn-cs"/>
              </a:rPr>
              <a:t> in adolescents: </a:t>
            </a:r>
            <a:r>
              <a:rPr lang="fr-CA" sz="1200" b="0" i="0" kern="1200" noProof="0" dirty="0" err="1">
                <a:solidFill>
                  <a:schemeClr val="tx1"/>
                </a:solidFill>
                <a:effectLst/>
                <a:latin typeface="+mn-lt"/>
                <a:ea typeface="+mn-ea"/>
                <a:cs typeface="+mn-cs"/>
              </a:rPr>
              <a:t>epidemiology</a:t>
            </a:r>
            <a:r>
              <a:rPr lang="fr-CA" sz="1200" b="0" i="0" kern="1200" noProof="0" dirty="0">
                <a:solidFill>
                  <a:schemeClr val="tx1"/>
                </a:solidFill>
                <a:effectLst/>
                <a:latin typeface="+mn-lt"/>
                <a:ea typeface="+mn-ea"/>
                <a:cs typeface="+mn-cs"/>
              </a:rPr>
              <a:t> and </a:t>
            </a:r>
            <a:r>
              <a:rPr lang="fr-CA" sz="1200" b="0" i="0" kern="1200" noProof="0" dirty="0" err="1">
                <a:solidFill>
                  <a:schemeClr val="tx1"/>
                </a:solidFill>
                <a:effectLst/>
                <a:latin typeface="+mn-lt"/>
                <a:ea typeface="+mn-ea"/>
                <a:cs typeface="+mn-cs"/>
              </a:rPr>
              <a:t>respiratory</a:t>
            </a:r>
            <a:r>
              <a:rPr lang="fr-CA" sz="1200" b="0" i="0" kern="1200" noProof="0" dirty="0">
                <a:solidFill>
                  <a:schemeClr val="tx1"/>
                </a:solidFill>
                <a:effectLst/>
                <a:latin typeface="+mn-lt"/>
                <a:ea typeface="+mn-ea"/>
                <a:cs typeface="+mn-cs"/>
              </a:rPr>
              <a:t> </a:t>
            </a:r>
            <a:r>
              <a:rPr lang="fr-CA" sz="1200" b="0" i="0" kern="1200" noProof="0" dirty="0" err="1">
                <a:solidFill>
                  <a:schemeClr val="tx1"/>
                </a:solidFill>
                <a:effectLst/>
                <a:latin typeface="+mn-lt"/>
                <a:ea typeface="+mn-ea"/>
                <a:cs typeface="+mn-cs"/>
              </a:rPr>
              <a:t>harm</a:t>
            </a:r>
            <a:r>
              <a:rPr lang="fr-CA" sz="1200" b="0" i="0" kern="1200" noProof="0" dirty="0">
                <a:solidFill>
                  <a:schemeClr val="tx1"/>
                </a:solidFill>
                <a:effectLst/>
                <a:latin typeface="+mn-lt"/>
                <a:ea typeface="+mn-ea"/>
                <a:cs typeface="+mn-cs"/>
              </a:rPr>
              <a:t>. </a:t>
            </a:r>
            <a:r>
              <a:rPr lang="fr-CA" sz="1200" b="0" i="1" kern="1200" noProof="0" dirty="0" err="1">
                <a:solidFill>
                  <a:schemeClr val="tx1"/>
                </a:solidFill>
                <a:effectLst/>
                <a:latin typeface="+mn-lt"/>
                <a:ea typeface="+mn-ea"/>
                <a:cs typeface="+mn-cs"/>
              </a:rPr>
              <a:t>Current</a:t>
            </a:r>
            <a:r>
              <a:rPr lang="fr-CA" sz="1200" b="0" i="1" kern="1200" noProof="0" dirty="0">
                <a:solidFill>
                  <a:schemeClr val="tx1"/>
                </a:solidFill>
                <a:effectLst/>
                <a:latin typeface="+mn-lt"/>
                <a:ea typeface="+mn-ea"/>
                <a:cs typeface="+mn-cs"/>
              </a:rPr>
              <a:t> Opinion in </a:t>
            </a:r>
            <a:r>
              <a:rPr lang="fr-CA" sz="1200" b="0" i="1" kern="1200" noProof="0" dirty="0" err="1">
                <a:solidFill>
                  <a:schemeClr val="tx1"/>
                </a:solidFill>
                <a:effectLst/>
                <a:latin typeface="+mn-lt"/>
                <a:ea typeface="+mn-ea"/>
                <a:cs typeface="+mn-cs"/>
              </a:rPr>
              <a:t>Pediatrics</a:t>
            </a:r>
            <a:r>
              <a:rPr lang="fr-CA" sz="1200" b="0" i="0" kern="1200" noProof="0" dirty="0">
                <a:solidFill>
                  <a:schemeClr val="tx1"/>
                </a:solidFill>
                <a:effectLst/>
                <a:latin typeface="+mn-lt"/>
                <a:ea typeface="+mn-ea"/>
                <a:cs typeface="+mn-cs"/>
              </a:rPr>
              <a:t>, </a:t>
            </a:r>
            <a:r>
              <a:rPr lang="fr-CA" sz="1200" b="0" i="1" kern="1200" noProof="0" dirty="0">
                <a:solidFill>
                  <a:schemeClr val="tx1"/>
                </a:solidFill>
                <a:effectLst/>
                <a:latin typeface="+mn-lt"/>
                <a:ea typeface="+mn-ea"/>
                <a:cs typeface="+mn-cs"/>
              </a:rPr>
              <a:t>32</a:t>
            </a:r>
            <a:r>
              <a:rPr lang="fr-CA" sz="1200" b="0" i="0" kern="1200" noProof="0" dirty="0">
                <a:solidFill>
                  <a:schemeClr val="tx1"/>
                </a:solidFill>
                <a:effectLst/>
                <a:latin typeface="+mn-lt"/>
                <a:ea typeface="+mn-ea"/>
                <a:cs typeface="+mn-cs"/>
              </a:rPr>
              <a:t>(3), 378-383.</a:t>
            </a:r>
          </a:p>
          <a:p>
            <a:pPr fontAlgn="base"/>
            <a:r>
              <a:rPr lang="fr-CA" sz="1200" b="0" i="0" kern="1200" noProof="0" dirty="0">
                <a:solidFill>
                  <a:schemeClr val="tx1"/>
                </a:solidFill>
                <a:effectLst/>
                <a:latin typeface="+mn-lt"/>
                <a:ea typeface="+mn-ea"/>
                <a:cs typeface="+mn-cs"/>
              </a:rPr>
              <a:t>16. </a:t>
            </a:r>
            <a:r>
              <a:rPr lang="fr-CA" sz="1200" b="0" i="0" kern="1200" noProof="0" dirty="0" err="1">
                <a:solidFill>
                  <a:schemeClr val="tx1"/>
                </a:solidFill>
                <a:effectLst/>
                <a:latin typeface="+mn-lt"/>
                <a:ea typeface="+mn-ea"/>
                <a:cs typeface="+mn-cs"/>
              </a:rPr>
              <a:t>Ghosh</a:t>
            </a:r>
            <a:r>
              <a:rPr lang="fr-CA" sz="1200" b="0" i="0" kern="1200" noProof="0" dirty="0">
                <a:solidFill>
                  <a:schemeClr val="tx1"/>
                </a:solidFill>
                <a:effectLst/>
                <a:latin typeface="+mn-lt"/>
                <a:ea typeface="+mn-ea"/>
                <a:cs typeface="+mn-cs"/>
              </a:rPr>
              <a:t>, A., </a:t>
            </a:r>
            <a:r>
              <a:rPr lang="fr-CA" sz="1200" b="0" i="0" kern="1200" noProof="0" dirty="0" err="1">
                <a:solidFill>
                  <a:schemeClr val="tx1"/>
                </a:solidFill>
                <a:effectLst/>
                <a:latin typeface="+mn-lt"/>
                <a:ea typeface="+mn-ea"/>
                <a:cs typeface="+mn-cs"/>
              </a:rPr>
              <a:t>Coakley</a:t>
            </a:r>
            <a:r>
              <a:rPr lang="fr-CA" sz="1200" b="0" i="0" kern="1200" noProof="0" dirty="0">
                <a:solidFill>
                  <a:schemeClr val="tx1"/>
                </a:solidFill>
                <a:effectLst/>
                <a:latin typeface="+mn-lt"/>
                <a:ea typeface="+mn-ea"/>
                <a:cs typeface="+mn-cs"/>
              </a:rPr>
              <a:t>, R. D., </a:t>
            </a:r>
            <a:r>
              <a:rPr lang="fr-CA" sz="1200" b="0" i="0" kern="1200" noProof="0" dirty="0" err="1">
                <a:solidFill>
                  <a:schemeClr val="tx1"/>
                </a:solidFill>
                <a:effectLst/>
                <a:latin typeface="+mn-lt"/>
                <a:ea typeface="+mn-ea"/>
                <a:cs typeface="+mn-cs"/>
              </a:rPr>
              <a:t>Ghio</a:t>
            </a:r>
            <a:r>
              <a:rPr lang="fr-CA" sz="1200" b="0" i="0" kern="1200" noProof="0" dirty="0">
                <a:solidFill>
                  <a:schemeClr val="tx1"/>
                </a:solidFill>
                <a:effectLst/>
                <a:latin typeface="+mn-lt"/>
                <a:ea typeface="+mn-ea"/>
                <a:cs typeface="+mn-cs"/>
              </a:rPr>
              <a:t>, A. J., </a:t>
            </a:r>
            <a:r>
              <a:rPr lang="fr-CA" sz="1200" b="0" i="0" kern="1200" noProof="0" dirty="0" err="1">
                <a:solidFill>
                  <a:schemeClr val="tx1"/>
                </a:solidFill>
                <a:effectLst/>
                <a:latin typeface="+mn-lt"/>
                <a:ea typeface="+mn-ea"/>
                <a:cs typeface="+mn-cs"/>
              </a:rPr>
              <a:t>Muhlebach</a:t>
            </a:r>
            <a:r>
              <a:rPr lang="fr-CA" sz="1200" b="0" i="0" kern="1200" noProof="0" dirty="0">
                <a:solidFill>
                  <a:schemeClr val="tx1"/>
                </a:solidFill>
                <a:effectLst/>
                <a:latin typeface="+mn-lt"/>
                <a:ea typeface="+mn-ea"/>
                <a:cs typeface="+mn-cs"/>
              </a:rPr>
              <a:t>, M. S., Esther Jr, C. R., Alexis, N. E. et </a:t>
            </a:r>
            <a:r>
              <a:rPr lang="fr-CA" sz="1200" b="0" i="0" kern="1200" noProof="0" dirty="0" err="1">
                <a:solidFill>
                  <a:schemeClr val="tx1"/>
                </a:solidFill>
                <a:effectLst/>
                <a:latin typeface="+mn-lt"/>
                <a:ea typeface="+mn-ea"/>
                <a:cs typeface="+mn-cs"/>
              </a:rPr>
              <a:t>Tarran</a:t>
            </a:r>
            <a:r>
              <a:rPr lang="fr-CA" sz="1200" b="0" i="0" kern="1200" noProof="0" dirty="0">
                <a:solidFill>
                  <a:schemeClr val="tx1"/>
                </a:solidFill>
                <a:effectLst/>
                <a:latin typeface="+mn-lt"/>
                <a:ea typeface="+mn-ea"/>
                <a:cs typeface="+mn-cs"/>
              </a:rPr>
              <a:t>, R. (2019). </a:t>
            </a:r>
            <a:r>
              <a:rPr lang="fr-CA" sz="1200" b="0" i="0" kern="1200" noProof="0" dirty="0" err="1">
                <a:solidFill>
                  <a:schemeClr val="tx1"/>
                </a:solidFill>
                <a:effectLst/>
                <a:latin typeface="+mn-lt"/>
                <a:ea typeface="+mn-ea"/>
                <a:cs typeface="+mn-cs"/>
              </a:rPr>
              <a:t>Chronic</a:t>
            </a:r>
            <a:r>
              <a:rPr lang="fr-CA" sz="1200" b="0" i="0" kern="1200" noProof="0" dirty="0">
                <a:solidFill>
                  <a:schemeClr val="tx1"/>
                </a:solidFill>
                <a:effectLst/>
                <a:latin typeface="+mn-lt"/>
                <a:ea typeface="+mn-ea"/>
                <a:cs typeface="+mn-cs"/>
              </a:rPr>
              <a:t> e-cigarette use </a:t>
            </a:r>
            <a:r>
              <a:rPr lang="fr-CA" sz="1200" b="0" i="0" kern="1200" noProof="0" dirty="0" err="1">
                <a:solidFill>
                  <a:schemeClr val="tx1"/>
                </a:solidFill>
                <a:effectLst/>
                <a:latin typeface="+mn-lt"/>
                <a:ea typeface="+mn-ea"/>
                <a:cs typeface="+mn-cs"/>
              </a:rPr>
              <a:t>increases</a:t>
            </a:r>
            <a:r>
              <a:rPr lang="fr-CA" sz="1200" b="0" i="0" kern="1200" noProof="0" dirty="0">
                <a:solidFill>
                  <a:schemeClr val="tx1"/>
                </a:solidFill>
                <a:effectLst/>
                <a:latin typeface="+mn-lt"/>
                <a:ea typeface="+mn-ea"/>
                <a:cs typeface="+mn-cs"/>
              </a:rPr>
              <a:t> </a:t>
            </a:r>
            <a:r>
              <a:rPr lang="fr-CA" sz="1200" b="0" i="0" kern="1200" noProof="0" dirty="0" err="1">
                <a:solidFill>
                  <a:schemeClr val="tx1"/>
                </a:solidFill>
                <a:effectLst/>
                <a:latin typeface="+mn-lt"/>
                <a:ea typeface="+mn-ea"/>
                <a:cs typeface="+mn-cs"/>
              </a:rPr>
              <a:t>neutrophil</a:t>
            </a:r>
            <a:r>
              <a:rPr lang="fr-CA" sz="1200" b="0" i="0" kern="1200" noProof="0" dirty="0">
                <a:solidFill>
                  <a:schemeClr val="tx1"/>
                </a:solidFill>
                <a:effectLst/>
                <a:latin typeface="+mn-lt"/>
                <a:ea typeface="+mn-ea"/>
                <a:cs typeface="+mn-cs"/>
              </a:rPr>
              <a:t> </a:t>
            </a:r>
            <a:r>
              <a:rPr lang="fr-CA" sz="1200" b="0" i="0" kern="1200" noProof="0" dirty="0" err="1">
                <a:solidFill>
                  <a:schemeClr val="tx1"/>
                </a:solidFill>
                <a:effectLst/>
                <a:latin typeface="+mn-lt"/>
                <a:ea typeface="+mn-ea"/>
                <a:cs typeface="+mn-cs"/>
              </a:rPr>
              <a:t>elastase</a:t>
            </a:r>
            <a:r>
              <a:rPr lang="fr-CA" sz="1200" b="0" i="0" kern="1200" noProof="0" dirty="0">
                <a:solidFill>
                  <a:schemeClr val="tx1"/>
                </a:solidFill>
                <a:effectLst/>
                <a:latin typeface="+mn-lt"/>
                <a:ea typeface="+mn-ea"/>
                <a:cs typeface="+mn-cs"/>
              </a:rPr>
              <a:t> and matrix </a:t>
            </a:r>
            <a:r>
              <a:rPr lang="fr-CA" sz="1200" b="0" i="0" kern="1200" noProof="0" dirty="0" err="1">
                <a:solidFill>
                  <a:schemeClr val="tx1"/>
                </a:solidFill>
                <a:effectLst/>
                <a:latin typeface="+mn-lt"/>
                <a:ea typeface="+mn-ea"/>
                <a:cs typeface="+mn-cs"/>
              </a:rPr>
              <a:t>metalloprotease</a:t>
            </a:r>
            <a:r>
              <a:rPr lang="fr-CA" sz="1200" b="0" i="0" kern="1200" noProof="0" dirty="0">
                <a:solidFill>
                  <a:schemeClr val="tx1"/>
                </a:solidFill>
                <a:effectLst/>
                <a:latin typeface="+mn-lt"/>
                <a:ea typeface="+mn-ea"/>
                <a:cs typeface="+mn-cs"/>
              </a:rPr>
              <a:t> </a:t>
            </a:r>
            <a:r>
              <a:rPr lang="fr-CA" sz="1200" b="0" i="0" kern="1200" noProof="0" dirty="0" err="1">
                <a:solidFill>
                  <a:schemeClr val="tx1"/>
                </a:solidFill>
                <a:effectLst/>
                <a:latin typeface="+mn-lt"/>
                <a:ea typeface="+mn-ea"/>
                <a:cs typeface="+mn-cs"/>
              </a:rPr>
              <a:t>levels</a:t>
            </a:r>
            <a:r>
              <a:rPr lang="fr-CA" sz="1200" b="0" i="0" kern="1200" noProof="0" dirty="0">
                <a:solidFill>
                  <a:schemeClr val="tx1"/>
                </a:solidFill>
                <a:effectLst/>
                <a:latin typeface="+mn-lt"/>
                <a:ea typeface="+mn-ea"/>
                <a:cs typeface="+mn-cs"/>
              </a:rPr>
              <a:t> in the </a:t>
            </a:r>
            <a:r>
              <a:rPr lang="fr-CA" sz="1200" b="0" i="0" kern="1200" noProof="0" dirty="0" err="1">
                <a:solidFill>
                  <a:schemeClr val="tx1"/>
                </a:solidFill>
                <a:effectLst/>
                <a:latin typeface="+mn-lt"/>
                <a:ea typeface="+mn-ea"/>
                <a:cs typeface="+mn-cs"/>
              </a:rPr>
              <a:t>lung</a:t>
            </a:r>
            <a:r>
              <a:rPr lang="fr-CA" sz="1200" b="0" i="0" kern="1200" noProof="0" dirty="0">
                <a:solidFill>
                  <a:schemeClr val="tx1"/>
                </a:solidFill>
                <a:effectLst/>
                <a:latin typeface="+mn-lt"/>
                <a:ea typeface="+mn-ea"/>
                <a:cs typeface="+mn-cs"/>
              </a:rPr>
              <a:t>. </a:t>
            </a:r>
            <a:r>
              <a:rPr lang="fr-CA" sz="1200" b="0" i="1" kern="1200" noProof="0" dirty="0">
                <a:solidFill>
                  <a:schemeClr val="tx1"/>
                </a:solidFill>
                <a:effectLst/>
                <a:latin typeface="+mn-lt"/>
                <a:ea typeface="+mn-ea"/>
                <a:cs typeface="+mn-cs"/>
              </a:rPr>
              <a:t>American journal of </a:t>
            </a:r>
            <a:r>
              <a:rPr lang="fr-CA" sz="1200" b="0" i="1" kern="1200" noProof="0" dirty="0" err="1">
                <a:solidFill>
                  <a:schemeClr val="tx1"/>
                </a:solidFill>
                <a:effectLst/>
                <a:latin typeface="+mn-lt"/>
                <a:ea typeface="+mn-ea"/>
                <a:cs typeface="+mn-cs"/>
              </a:rPr>
              <a:t>respiratory</a:t>
            </a:r>
            <a:r>
              <a:rPr lang="fr-CA" sz="1200" b="0" i="1" kern="1200" noProof="0" dirty="0">
                <a:solidFill>
                  <a:schemeClr val="tx1"/>
                </a:solidFill>
                <a:effectLst/>
                <a:latin typeface="+mn-lt"/>
                <a:ea typeface="+mn-ea"/>
                <a:cs typeface="+mn-cs"/>
              </a:rPr>
              <a:t> and </a:t>
            </a:r>
            <a:r>
              <a:rPr lang="fr-CA" sz="1200" b="0" i="1" kern="1200" noProof="0" dirty="0" err="1">
                <a:solidFill>
                  <a:schemeClr val="tx1"/>
                </a:solidFill>
                <a:effectLst/>
                <a:latin typeface="+mn-lt"/>
                <a:ea typeface="+mn-ea"/>
                <a:cs typeface="+mn-cs"/>
              </a:rPr>
              <a:t>critical</a:t>
            </a:r>
            <a:r>
              <a:rPr lang="fr-CA" sz="1200" b="0" i="1" kern="1200" noProof="0" dirty="0">
                <a:solidFill>
                  <a:schemeClr val="tx1"/>
                </a:solidFill>
                <a:effectLst/>
                <a:latin typeface="+mn-lt"/>
                <a:ea typeface="+mn-ea"/>
                <a:cs typeface="+mn-cs"/>
              </a:rPr>
              <a:t> care </a:t>
            </a:r>
            <a:r>
              <a:rPr lang="fr-CA" sz="1200" b="0" i="1" kern="1200" noProof="0" dirty="0" err="1">
                <a:solidFill>
                  <a:schemeClr val="tx1"/>
                </a:solidFill>
                <a:effectLst/>
                <a:latin typeface="+mn-lt"/>
                <a:ea typeface="+mn-ea"/>
                <a:cs typeface="+mn-cs"/>
              </a:rPr>
              <a:t>medicine</a:t>
            </a:r>
            <a:r>
              <a:rPr lang="fr-CA" sz="1200" b="0" i="0" kern="1200" noProof="0" dirty="0">
                <a:solidFill>
                  <a:schemeClr val="tx1"/>
                </a:solidFill>
                <a:effectLst/>
                <a:latin typeface="+mn-lt"/>
                <a:ea typeface="+mn-ea"/>
                <a:cs typeface="+mn-cs"/>
              </a:rPr>
              <a:t>, </a:t>
            </a:r>
            <a:r>
              <a:rPr lang="fr-CA" sz="1200" b="0" i="1" kern="1200" noProof="0" dirty="0">
                <a:solidFill>
                  <a:schemeClr val="tx1"/>
                </a:solidFill>
                <a:effectLst/>
                <a:latin typeface="+mn-lt"/>
                <a:ea typeface="+mn-ea"/>
                <a:cs typeface="+mn-cs"/>
              </a:rPr>
              <a:t>200</a:t>
            </a:r>
            <a:r>
              <a:rPr lang="fr-CA" sz="1200" b="0" i="0" kern="1200" noProof="0" dirty="0">
                <a:solidFill>
                  <a:schemeClr val="tx1"/>
                </a:solidFill>
                <a:effectLst/>
                <a:latin typeface="+mn-lt"/>
                <a:ea typeface="+mn-ea"/>
                <a:cs typeface="+mn-cs"/>
              </a:rPr>
              <a:t>(11), 1392-1401.</a:t>
            </a:r>
          </a:p>
          <a:p>
            <a:pPr fontAlgn="base"/>
            <a:r>
              <a:rPr lang="fr-CA" sz="1200" b="0" i="0" kern="1200" noProof="0" dirty="0">
                <a:solidFill>
                  <a:schemeClr val="tx1"/>
                </a:solidFill>
                <a:effectLst/>
                <a:latin typeface="+mn-lt"/>
                <a:ea typeface="+mn-ea"/>
                <a:cs typeface="+mn-cs"/>
              </a:rPr>
              <a:t>17. </a:t>
            </a:r>
            <a:r>
              <a:rPr lang="fr-CA" sz="1200" b="0" i="0" kern="1200" noProof="0" dirty="0" err="1">
                <a:solidFill>
                  <a:schemeClr val="tx1"/>
                </a:solidFill>
                <a:effectLst/>
                <a:latin typeface="+mn-lt"/>
                <a:ea typeface="+mn-ea"/>
                <a:cs typeface="+mn-cs"/>
              </a:rPr>
              <a:t>Reinikovaite</a:t>
            </a:r>
            <a:r>
              <a:rPr lang="fr-CA" sz="1200" b="0" i="0" kern="1200" noProof="0" dirty="0">
                <a:solidFill>
                  <a:schemeClr val="tx1"/>
                </a:solidFill>
                <a:effectLst/>
                <a:latin typeface="+mn-lt"/>
                <a:ea typeface="+mn-ea"/>
                <a:cs typeface="+mn-cs"/>
              </a:rPr>
              <a:t>, V., Rodriguez, I. E., </a:t>
            </a:r>
            <a:r>
              <a:rPr lang="fr-CA" sz="1200" b="0" i="0" kern="1200" noProof="0" dirty="0" err="1">
                <a:solidFill>
                  <a:schemeClr val="tx1"/>
                </a:solidFill>
                <a:effectLst/>
                <a:latin typeface="+mn-lt"/>
                <a:ea typeface="+mn-ea"/>
                <a:cs typeface="+mn-cs"/>
              </a:rPr>
              <a:t>Karoor</a:t>
            </a:r>
            <a:r>
              <a:rPr lang="fr-CA" sz="1200" b="0" i="0" kern="1200" noProof="0" dirty="0">
                <a:solidFill>
                  <a:schemeClr val="tx1"/>
                </a:solidFill>
                <a:effectLst/>
                <a:latin typeface="+mn-lt"/>
                <a:ea typeface="+mn-ea"/>
                <a:cs typeface="+mn-cs"/>
              </a:rPr>
              <a:t>, V., </a:t>
            </a:r>
            <a:r>
              <a:rPr lang="fr-CA" sz="1200" b="0" i="0" kern="1200" noProof="0" dirty="0" err="1">
                <a:solidFill>
                  <a:schemeClr val="tx1"/>
                </a:solidFill>
                <a:effectLst/>
                <a:latin typeface="+mn-lt"/>
                <a:ea typeface="+mn-ea"/>
                <a:cs typeface="+mn-cs"/>
              </a:rPr>
              <a:t>Rau</a:t>
            </a:r>
            <a:r>
              <a:rPr lang="fr-CA" sz="1200" b="0" i="0" kern="1200" noProof="0" dirty="0">
                <a:solidFill>
                  <a:schemeClr val="tx1"/>
                </a:solidFill>
                <a:effectLst/>
                <a:latin typeface="+mn-lt"/>
                <a:ea typeface="+mn-ea"/>
                <a:cs typeface="+mn-cs"/>
              </a:rPr>
              <a:t>, A., Trinh, B. B., </a:t>
            </a:r>
            <a:r>
              <a:rPr lang="fr-CA" sz="1200" b="0" i="0" kern="1200" noProof="0" dirty="0" err="1">
                <a:solidFill>
                  <a:schemeClr val="tx1"/>
                </a:solidFill>
                <a:effectLst/>
                <a:latin typeface="+mn-lt"/>
                <a:ea typeface="+mn-ea"/>
                <a:cs typeface="+mn-cs"/>
              </a:rPr>
              <a:t>Deleyiannis</a:t>
            </a:r>
            <a:r>
              <a:rPr lang="fr-CA" sz="1200" b="0" i="0" kern="1200" noProof="0" dirty="0">
                <a:solidFill>
                  <a:schemeClr val="tx1"/>
                </a:solidFill>
                <a:effectLst/>
                <a:latin typeface="+mn-lt"/>
                <a:ea typeface="+mn-ea"/>
                <a:cs typeface="+mn-cs"/>
              </a:rPr>
              <a:t>, F. W. et </a:t>
            </a:r>
            <a:r>
              <a:rPr lang="fr-CA" sz="1200" b="0" i="0" kern="1200" noProof="0" dirty="0" err="1">
                <a:solidFill>
                  <a:schemeClr val="tx1"/>
                </a:solidFill>
                <a:effectLst/>
                <a:latin typeface="+mn-lt"/>
                <a:ea typeface="+mn-ea"/>
                <a:cs typeface="+mn-cs"/>
              </a:rPr>
              <a:t>Taraseviciene</a:t>
            </a:r>
            <a:r>
              <a:rPr lang="fr-CA" sz="1200" b="0" i="0" kern="1200" noProof="0" dirty="0">
                <a:solidFill>
                  <a:schemeClr val="tx1"/>
                </a:solidFill>
                <a:effectLst/>
                <a:latin typeface="+mn-lt"/>
                <a:ea typeface="+mn-ea"/>
                <a:cs typeface="+mn-cs"/>
              </a:rPr>
              <a:t>-Stewart, L. (2018). The </a:t>
            </a:r>
            <a:r>
              <a:rPr lang="fr-CA" sz="1200" b="0" i="0" kern="1200" noProof="0" dirty="0" err="1">
                <a:solidFill>
                  <a:schemeClr val="tx1"/>
                </a:solidFill>
                <a:effectLst/>
                <a:latin typeface="+mn-lt"/>
                <a:ea typeface="+mn-ea"/>
                <a:cs typeface="+mn-cs"/>
              </a:rPr>
              <a:t>effects</a:t>
            </a:r>
            <a:r>
              <a:rPr lang="fr-CA" sz="1200" b="0" i="0" kern="1200" noProof="0" dirty="0">
                <a:solidFill>
                  <a:schemeClr val="tx1"/>
                </a:solidFill>
                <a:effectLst/>
                <a:latin typeface="+mn-lt"/>
                <a:ea typeface="+mn-ea"/>
                <a:cs typeface="+mn-cs"/>
              </a:rPr>
              <a:t> of </a:t>
            </a:r>
            <a:r>
              <a:rPr lang="fr-CA" sz="1200" b="0" i="0" kern="1200" noProof="0" dirty="0" err="1">
                <a:solidFill>
                  <a:schemeClr val="tx1"/>
                </a:solidFill>
                <a:effectLst/>
                <a:latin typeface="+mn-lt"/>
                <a:ea typeface="+mn-ea"/>
                <a:cs typeface="+mn-cs"/>
              </a:rPr>
              <a:t>electronic</a:t>
            </a:r>
            <a:r>
              <a:rPr lang="fr-CA" sz="1200" b="0" i="0" kern="1200" noProof="0" dirty="0">
                <a:solidFill>
                  <a:schemeClr val="tx1"/>
                </a:solidFill>
                <a:effectLst/>
                <a:latin typeface="+mn-lt"/>
                <a:ea typeface="+mn-ea"/>
                <a:cs typeface="+mn-cs"/>
              </a:rPr>
              <a:t> cigarette </a:t>
            </a:r>
            <a:r>
              <a:rPr lang="fr-CA" sz="1200" b="0" i="0" kern="1200" noProof="0" dirty="0" err="1">
                <a:solidFill>
                  <a:schemeClr val="tx1"/>
                </a:solidFill>
                <a:effectLst/>
                <a:latin typeface="+mn-lt"/>
                <a:ea typeface="+mn-ea"/>
                <a:cs typeface="+mn-cs"/>
              </a:rPr>
              <a:t>vapour</a:t>
            </a:r>
            <a:r>
              <a:rPr lang="fr-CA" sz="1200" b="0" i="0" kern="1200" noProof="0" dirty="0">
                <a:solidFill>
                  <a:schemeClr val="tx1"/>
                </a:solidFill>
                <a:effectLst/>
                <a:latin typeface="+mn-lt"/>
                <a:ea typeface="+mn-ea"/>
                <a:cs typeface="+mn-cs"/>
              </a:rPr>
              <a:t> on the </a:t>
            </a:r>
            <a:r>
              <a:rPr lang="fr-CA" sz="1200" b="0" i="0" kern="1200" noProof="0" dirty="0" err="1">
                <a:solidFill>
                  <a:schemeClr val="tx1"/>
                </a:solidFill>
                <a:effectLst/>
                <a:latin typeface="+mn-lt"/>
                <a:ea typeface="+mn-ea"/>
                <a:cs typeface="+mn-cs"/>
              </a:rPr>
              <a:t>lung</a:t>
            </a:r>
            <a:r>
              <a:rPr lang="fr-CA" sz="1200" b="0" i="0" kern="1200" noProof="0" dirty="0">
                <a:solidFill>
                  <a:schemeClr val="tx1"/>
                </a:solidFill>
                <a:effectLst/>
                <a:latin typeface="+mn-lt"/>
                <a:ea typeface="+mn-ea"/>
                <a:cs typeface="+mn-cs"/>
              </a:rPr>
              <a:t>: direct </a:t>
            </a:r>
            <a:r>
              <a:rPr lang="fr-CA" sz="1200" b="0" i="0" kern="1200" noProof="0" dirty="0" err="1">
                <a:solidFill>
                  <a:schemeClr val="tx1"/>
                </a:solidFill>
                <a:effectLst/>
                <a:latin typeface="+mn-lt"/>
                <a:ea typeface="+mn-ea"/>
                <a:cs typeface="+mn-cs"/>
              </a:rPr>
              <a:t>comparison</a:t>
            </a:r>
            <a:r>
              <a:rPr lang="fr-CA" sz="1200" b="0" i="0" kern="1200" noProof="0" dirty="0">
                <a:solidFill>
                  <a:schemeClr val="tx1"/>
                </a:solidFill>
                <a:effectLst/>
                <a:latin typeface="+mn-lt"/>
                <a:ea typeface="+mn-ea"/>
                <a:cs typeface="+mn-cs"/>
              </a:rPr>
              <a:t> to </a:t>
            </a:r>
            <a:r>
              <a:rPr lang="fr-CA" sz="1200" b="0" i="0" kern="1200" noProof="0" dirty="0" err="1">
                <a:solidFill>
                  <a:schemeClr val="tx1"/>
                </a:solidFill>
                <a:effectLst/>
                <a:latin typeface="+mn-lt"/>
                <a:ea typeface="+mn-ea"/>
                <a:cs typeface="+mn-cs"/>
              </a:rPr>
              <a:t>tobacco</a:t>
            </a:r>
            <a:r>
              <a:rPr lang="fr-CA" sz="1200" b="0" i="0" kern="1200" noProof="0" dirty="0">
                <a:solidFill>
                  <a:schemeClr val="tx1"/>
                </a:solidFill>
                <a:effectLst/>
                <a:latin typeface="+mn-lt"/>
                <a:ea typeface="+mn-ea"/>
                <a:cs typeface="+mn-cs"/>
              </a:rPr>
              <a:t> </a:t>
            </a:r>
            <a:r>
              <a:rPr lang="fr-CA" sz="1200" b="0" i="0" kern="1200" noProof="0" dirty="0" err="1">
                <a:solidFill>
                  <a:schemeClr val="tx1"/>
                </a:solidFill>
                <a:effectLst/>
                <a:latin typeface="+mn-lt"/>
                <a:ea typeface="+mn-ea"/>
                <a:cs typeface="+mn-cs"/>
              </a:rPr>
              <a:t>smoke</a:t>
            </a:r>
            <a:r>
              <a:rPr lang="fr-CA" sz="1200" b="0" i="0" kern="1200" noProof="0" dirty="0">
                <a:solidFill>
                  <a:schemeClr val="tx1"/>
                </a:solidFill>
                <a:effectLst/>
                <a:latin typeface="+mn-lt"/>
                <a:ea typeface="+mn-ea"/>
                <a:cs typeface="+mn-cs"/>
              </a:rPr>
              <a:t>. </a:t>
            </a:r>
            <a:r>
              <a:rPr lang="fr-CA" sz="1200" b="0" i="1" kern="1200" noProof="0" dirty="0" err="1">
                <a:solidFill>
                  <a:schemeClr val="tx1"/>
                </a:solidFill>
                <a:effectLst/>
                <a:latin typeface="+mn-lt"/>
                <a:ea typeface="+mn-ea"/>
                <a:cs typeface="+mn-cs"/>
              </a:rPr>
              <a:t>European</a:t>
            </a:r>
            <a:r>
              <a:rPr lang="fr-CA" sz="1200" b="0" i="1" kern="1200" noProof="0" dirty="0">
                <a:solidFill>
                  <a:schemeClr val="tx1"/>
                </a:solidFill>
                <a:effectLst/>
                <a:latin typeface="+mn-lt"/>
                <a:ea typeface="+mn-ea"/>
                <a:cs typeface="+mn-cs"/>
              </a:rPr>
              <a:t> </a:t>
            </a:r>
            <a:r>
              <a:rPr lang="fr-CA" sz="1200" b="0" i="1" kern="1200" noProof="0" dirty="0" err="1">
                <a:solidFill>
                  <a:schemeClr val="tx1"/>
                </a:solidFill>
                <a:effectLst/>
                <a:latin typeface="+mn-lt"/>
                <a:ea typeface="+mn-ea"/>
                <a:cs typeface="+mn-cs"/>
              </a:rPr>
              <a:t>Respiratory</a:t>
            </a:r>
            <a:r>
              <a:rPr lang="fr-CA" sz="1200" b="0" i="1" kern="1200" noProof="0" dirty="0">
                <a:solidFill>
                  <a:schemeClr val="tx1"/>
                </a:solidFill>
                <a:effectLst/>
                <a:latin typeface="+mn-lt"/>
                <a:ea typeface="+mn-ea"/>
                <a:cs typeface="+mn-cs"/>
              </a:rPr>
              <a:t> Journal</a:t>
            </a:r>
            <a:r>
              <a:rPr lang="fr-CA" sz="1200" b="0" i="0" kern="1200" noProof="0" dirty="0">
                <a:solidFill>
                  <a:schemeClr val="tx1"/>
                </a:solidFill>
                <a:effectLst/>
                <a:latin typeface="+mn-lt"/>
                <a:ea typeface="+mn-ea"/>
                <a:cs typeface="+mn-cs"/>
              </a:rPr>
              <a:t>, </a:t>
            </a:r>
            <a:r>
              <a:rPr lang="fr-CA" sz="1200" b="0" i="1" kern="1200" noProof="0" dirty="0">
                <a:solidFill>
                  <a:schemeClr val="tx1"/>
                </a:solidFill>
                <a:effectLst/>
                <a:latin typeface="+mn-lt"/>
                <a:ea typeface="+mn-ea"/>
                <a:cs typeface="+mn-cs"/>
              </a:rPr>
              <a:t>51</a:t>
            </a:r>
            <a:r>
              <a:rPr lang="fr-CA" sz="1200" b="0" i="0" kern="1200" noProof="0" dirty="0">
                <a:solidFill>
                  <a:schemeClr val="tx1"/>
                </a:solidFill>
                <a:effectLst/>
                <a:latin typeface="+mn-lt"/>
                <a:ea typeface="+mn-ea"/>
                <a:cs typeface="+mn-cs"/>
              </a:rPr>
              <a:t>(4).</a:t>
            </a:r>
          </a:p>
          <a:p>
            <a:pPr fontAlgn="base"/>
            <a:r>
              <a:rPr lang="fr-CA" sz="1200" b="0" i="0" kern="1200" noProof="0" dirty="0">
                <a:solidFill>
                  <a:schemeClr val="tx1"/>
                </a:solidFill>
                <a:effectLst/>
                <a:latin typeface="+mn-lt"/>
                <a:ea typeface="+mn-ea"/>
                <a:cs typeface="+mn-cs"/>
              </a:rPr>
              <a:t>18. </a:t>
            </a:r>
            <a:r>
              <a:rPr lang="fr-CA" sz="1200" b="0" i="0" kern="1200" noProof="0" dirty="0" err="1">
                <a:solidFill>
                  <a:schemeClr val="tx1"/>
                </a:solidFill>
                <a:effectLst/>
                <a:latin typeface="+mn-lt"/>
                <a:ea typeface="+mn-ea"/>
                <a:cs typeface="+mn-cs"/>
              </a:rPr>
              <a:t>Reidel</a:t>
            </a:r>
            <a:r>
              <a:rPr lang="fr-CA" sz="1200" b="0" i="0" kern="1200" noProof="0" dirty="0">
                <a:solidFill>
                  <a:schemeClr val="tx1"/>
                </a:solidFill>
                <a:effectLst/>
                <a:latin typeface="+mn-lt"/>
                <a:ea typeface="+mn-ea"/>
                <a:cs typeface="+mn-cs"/>
              </a:rPr>
              <a:t>, B., </a:t>
            </a:r>
            <a:r>
              <a:rPr lang="fr-CA" sz="1200" b="0" i="0" kern="1200" noProof="0" dirty="0" err="1">
                <a:solidFill>
                  <a:schemeClr val="tx1"/>
                </a:solidFill>
                <a:effectLst/>
                <a:latin typeface="+mn-lt"/>
                <a:ea typeface="+mn-ea"/>
                <a:cs typeface="+mn-cs"/>
              </a:rPr>
              <a:t>Radicioni</a:t>
            </a:r>
            <a:r>
              <a:rPr lang="fr-CA" sz="1200" b="0" i="0" kern="1200" noProof="0" dirty="0">
                <a:solidFill>
                  <a:schemeClr val="tx1"/>
                </a:solidFill>
                <a:effectLst/>
                <a:latin typeface="+mn-lt"/>
                <a:ea typeface="+mn-ea"/>
                <a:cs typeface="+mn-cs"/>
              </a:rPr>
              <a:t>, G., </a:t>
            </a:r>
            <a:r>
              <a:rPr lang="fr-CA" sz="1200" b="0" i="0" kern="1200" noProof="0" dirty="0" err="1">
                <a:solidFill>
                  <a:schemeClr val="tx1"/>
                </a:solidFill>
                <a:effectLst/>
                <a:latin typeface="+mn-lt"/>
                <a:ea typeface="+mn-ea"/>
                <a:cs typeface="+mn-cs"/>
              </a:rPr>
              <a:t>Clapp</a:t>
            </a:r>
            <a:r>
              <a:rPr lang="fr-CA" sz="1200" b="0" i="0" kern="1200" noProof="0" dirty="0">
                <a:solidFill>
                  <a:schemeClr val="tx1"/>
                </a:solidFill>
                <a:effectLst/>
                <a:latin typeface="+mn-lt"/>
                <a:ea typeface="+mn-ea"/>
                <a:cs typeface="+mn-cs"/>
              </a:rPr>
              <a:t>, P. W., Ford, A. A., </a:t>
            </a:r>
            <a:r>
              <a:rPr lang="fr-CA" sz="1200" b="0" i="0" kern="1200" noProof="0" dirty="0" err="1">
                <a:solidFill>
                  <a:schemeClr val="tx1"/>
                </a:solidFill>
                <a:effectLst/>
                <a:latin typeface="+mn-lt"/>
                <a:ea typeface="+mn-ea"/>
                <a:cs typeface="+mn-cs"/>
              </a:rPr>
              <a:t>Abdelwahab</a:t>
            </a:r>
            <a:r>
              <a:rPr lang="fr-CA" sz="1200" b="0" i="0" kern="1200" noProof="0" dirty="0">
                <a:solidFill>
                  <a:schemeClr val="tx1"/>
                </a:solidFill>
                <a:effectLst/>
                <a:latin typeface="+mn-lt"/>
                <a:ea typeface="+mn-ea"/>
                <a:cs typeface="+mn-cs"/>
              </a:rPr>
              <a:t>, S., </a:t>
            </a:r>
            <a:r>
              <a:rPr lang="fr-CA" sz="1200" b="0" i="0" kern="1200" noProof="0" dirty="0" err="1">
                <a:solidFill>
                  <a:schemeClr val="tx1"/>
                </a:solidFill>
                <a:effectLst/>
                <a:latin typeface="+mn-lt"/>
                <a:ea typeface="+mn-ea"/>
                <a:cs typeface="+mn-cs"/>
              </a:rPr>
              <a:t>Rebuli</a:t>
            </a:r>
            <a:r>
              <a:rPr lang="fr-CA" sz="1200" b="0" i="0" kern="1200" noProof="0" dirty="0">
                <a:solidFill>
                  <a:schemeClr val="tx1"/>
                </a:solidFill>
                <a:effectLst/>
                <a:latin typeface="+mn-lt"/>
                <a:ea typeface="+mn-ea"/>
                <a:cs typeface="+mn-cs"/>
              </a:rPr>
              <a:t>, M. E. et </a:t>
            </a:r>
            <a:r>
              <a:rPr lang="fr-CA" sz="1200" b="0" i="0" kern="1200" noProof="0" dirty="0" err="1">
                <a:solidFill>
                  <a:schemeClr val="tx1"/>
                </a:solidFill>
                <a:effectLst/>
                <a:latin typeface="+mn-lt"/>
                <a:ea typeface="+mn-ea"/>
                <a:cs typeface="+mn-cs"/>
              </a:rPr>
              <a:t>Kesimer</a:t>
            </a:r>
            <a:r>
              <a:rPr lang="fr-CA" sz="1200" b="0" i="0" kern="1200" noProof="0" dirty="0">
                <a:solidFill>
                  <a:schemeClr val="tx1"/>
                </a:solidFill>
                <a:effectLst/>
                <a:latin typeface="+mn-lt"/>
                <a:ea typeface="+mn-ea"/>
                <a:cs typeface="+mn-cs"/>
              </a:rPr>
              <a:t>, M. (2018). E-cigarette use causes a unique </a:t>
            </a:r>
            <a:r>
              <a:rPr lang="fr-CA" sz="1200" b="0" i="0" kern="1200" noProof="0" dirty="0" err="1">
                <a:solidFill>
                  <a:schemeClr val="tx1"/>
                </a:solidFill>
                <a:effectLst/>
                <a:latin typeface="+mn-lt"/>
                <a:ea typeface="+mn-ea"/>
                <a:cs typeface="+mn-cs"/>
              </a:rPr>
              <a:t>innate</a:t>
            </a:r>
            <a:r>
              <a:rPr lang="fr-CA" sz="1200" b="0" i="0" kern="1200" noProof="0" dirty="0">
                <a:solidFill>
                  <a:schemeClr val="tx1"/>
                </a:solidFill>
                <a:effectLst/>
                <a:latin typeface="+mn-lt"/>
                <a:ea typeface="+mn-ea"/>
                <a:cs typeface="+mn-cs"/>
              </a:rPr>
              <a:t> immune </a:t>
            </a:r>
            <a:r>
              <a:rPr lang="fr-CA" sz="1200" b="0" i="0" kern="1200" noProof="0" dirty="0" err="1">
                <a:solidFill>
                  <a:schemeClr val="tx1"/>
                </a:solidFill>
                <a:effectLst/>
                <a:latin typeface="+mn-lt"/>
                <a:ea typeface="+mn-ea"/>
                <a:cs typeface="+mn-cs"/>
              </a:rPr>
              <a:t>response</a:t>
            </a:r>
            <a:r>
              <a:rPr lang="fr-CA" sz="1200" b="0" i="0" kern="1200" noProof="0" dirty="0">
                <a:solidFill>
                  <a:schemeClr val="tx1"/>
                </a:solidFill>
                <a:effectLst/>
                <a:latin typeface="+mn-lt"/>
                <a:ea typeface="+mn-ea"/>
                <a:cs typeface="+mn-cs"/>
              </a:rPr>
              <a:t> in the </a:t>
            </a:r>
            <a:r>
              <a:rPr lang="fr-CA" sz="1200" b="0" i="0" kern="1200" noProof="0" dirty="0" err="1">
                <a:solidFill>
                  <a:schemeClr val="tx1"/>
                </a:solidFill>
                <a:effectLst/>
                <a:latin typeface="+mn-lt"/>
                <a:ea typeface="+mn-ea"/>
                <a:cs typeface="+mn-cs"/>
              </a:rPr>
              <a:t>lung</a:t>
            </a:r>
            <a:r>
              <a:rPr lang="fr-CA" sz="1200" b="0" i="0" kern="1200" noProof="0" dirty="0">
                <a:solidFill>
                  <a:schemeClr val="tx1"/>
                </a:solidFill>
                <a:effectLst/>
                <a:latin typeface="+mn-lt"/>
                <a:ea typeface="+mn-ea"/>
                <a:cs typeface="+mn-cs"/>
              </a:rPr>
              <a:t>, </a:t>
            </a:r>
            <a:r>
              <a:rPr lang="fr-CA" sz="1200" b="0" i="0" kern="1200" noProof="0" dirty="0" err="1">
                <a:solidFill>
                  <a:schemeClr val="tx1"/>
                </a:solidFill>
                <a:effectLst/>
                <a:latin typeface="+mn-lt"/>
                <a:ea typeface="+mn-ea"/>
                <a:cs typeface="+mn-cs"/>
              </a:rPr>
              <a:t>involving</a:t>
            </a:r>
            <a:r>
              <a:rPr lang="fr-CA" sz="1200" b="0" i="0" kern="1200" noProof="0" dirty="0">
                <a:solidFill>
                  <a:schemeClr val="tx1"/>
                </a:solidFill>
                <a:effectLst/>
                <a:latin typeface="+mn-lt"/>
                <a:ea typeface="+mn-ea"/>
                <a:cs typeface="+mn-cs"/>
              </a:rPr>
              <a:t> </a:t>
            </a:r>
            <a:r>
              <a:rPr lang="fr-CA" sz="1200" b="0" i="0" kern="1200" noProof="0" dirty="0" err="1">
                <a:solidFill>
                  <a:schemeClr val="tx1"/>
                </a:solidFill>
                <a:effectLst/>
                <a:latin typeface="+mn-lt"/>
                <a:ea typeface="+mn-ea"/>
                <a:cs typeface="+mn-cs"/>
              </a:rPr>
              <a:t>increased</a:t>
            </a:r>
            <a:r>
              <a:rPr lang="fr-CA" sz="1200" b="0" i="0" kern="1200" noProof="0" dirty="0">
                <a:solidFill>
                  <a:schemeClr val="tx1"/>
                </a:solidFill>
                <a:effectLst/>
                <a:latin typeface="+mn-lt"/>
                <a:ea typeface="+mn-ea"/>
                <a:cs typeface="+mn-cs"/>
              </a:rPr>
              <a:t> </a:t>
            </a:r>
            <a:r>
              <a:rPr lang="fr-CA" sz="1200" b="0" i="0" kern="1200" noProof="0" dirty="0" err="1">
                <a:solidFill>
                  <a:schemeClr val="tx1"/>
                </a:solidFill>
                <a:effectLst/>
                <a:latin typeface="+mn-lt"/>
                <a:ea typeface="+mn-ea"/>
                <a:cs typeface="+mn-cs"/>
              </a:rPr>
              <a:t>neutrophilic</a:t>
            </a:r>
            <a:r>
              <a:rPr lang="fr-CA" sz="1200" b="0" i="0" kern="1200" noProof="0" dirty="0">
                <a:solidFill>
                  <a:schemeClr val="tx1"/>
                </a:solidFill>
                <a:effectLst/>
                <a:latin typeface="+mn-lt"/>
                <a:ea typeface="+mn-ea"/>
                <a:cs typeface="+mn-cs"/>
              </a:rPr>
              <a:t> activation and </a:t>
            </a:r>
            <a:r>
              <a:rPr lang="fr-CA" sz="1200" b="0" i="0" kern="1200" noProof="0" dirty="0" err="1">
                <a:solidFill>
                  <a:schemeClr val="tx1"/>
                </a:solidFill>
                <a:effectLst/>
                <a:latin typeface="+mn-lt"/>
                <a:ea typeface="+mn-ea"/>
                <a:cs typeface="+mn-cs"/>
              </a:rPr>
              <a:t>altered</a:t>
            </a:r>
            <a:r>
              <a:rPr lang="fr-CA" sz="1200" b="0" i="0" kern="1200" noProof="0" dirty="0">
                <a:solidFill>
                  <a:schemeClr val="tx1"/>
                </a:solidFill>
                <a:effectLst/>
                <a:latin typeface="+mn-lt"/>
                <a:ea typeface="+mn-ea"/>
                <a:cs typeface="+mn-cs"/>
              </a:rPr>
              <a:t> </a:t>
            </a:r>
            <a:r>
              <a:rPr lang="fr-CA" sz="1200" b="0" i="0" kern="1200" noProof="0" dirty="0" err="1">
                <a:solidFill>
                  <a:schemeClr val="tx1"/>
                </a:solidFill>
                <a:effectLst/>
                <a:latin typeface="+mn-lt"/>
                <a:ea typeface="+mn-ea"/>
                <a:cs typeface="+mn-cs"/>
              </a:rPr>
              <a:t>mucin</a:t>
            </a:r>
            <a:r>
              <a:rPr lang="fr-CA" sz="1200" b="0" i="0" kern="1200" noProof="0" dirty="0">
                <a:solidFill>
                  <a:schemeClr val="tx1"/>
                </a:solidFill>
                <a:effectLst/>
                <a:latin typeface="+mn-lt"/>
                <a:ea typeface="+mn-ea"/>
                <a:cs typeface="+mn-cs"/>
              </a:rPr>
              <a:t> </a:t>
            </a:r>
            <a:r>
              <a:rPr lang="fr-CA" sz="1200" b="0" i="0" kern="1200" noProof="0" dirty="0" err="1">
                <a:solidFill>
                  <a:schemeClr val="tx1"/>
                </a:solidFill>
                <a:effectLst/>
                <a:latin typeface="+mn-lt"/>
                <a:ea typeface="+mn-ea"/>
                <a:cs typeface="+mn-cs"/>
              </a:rPr>
              <a:t>secretion</a:t>
            </a:r>
            <a:r>
              <a:rPr lang="fr-CA" sz="1200" b="0" i="0" kern="1200" noProof="0" dirty="0">
                <a:solidFill>
                  <a:schemeClr val="tx1"/>
                </a:solidFill>
                <a:effectLst/>
                <a:latin typeface="+mn-lt"/>
                <a:ea typeface="+mn-ea"/>
                <a:cs typeface="+mn-cs"/>
              </a:rPr>
              <a:t>. </a:t>
            </a:r>
            <a:r>
              <a:rPr lang="fr-CA" sz="1200" b="0" i="1" kern="1200" noProof="0" dirty="0">
                <a:solidFill>
                  <a:schemeClr val="tx1"/>
                </a:solidFill>
                <a:effectLst/>
                <a:latin typeface="+mn-lt"/>
                <a:ea typeface="+mn-ea"/>
                <a:cs typeface="+mn-cs"/>
              </a:rPr>
              <a:t>American journal of </a:t>
            </a:r>
            <a:r>
              <a:rPr lang="fr-CA" sz="1200" b="0" i="1" kern="1200" noProof="0" dirty="0" err="1">
                <a:solidFill>
                  <a:schemeClr val="tx1"/>
                </a:solidFill>
                <a:effectLst/>
                <a:latin typeface="+mn-lt"/>
                <a:ea typeface="+mn-ea"/>
                <a:cs typeface="+mn-cs"/>
              </a:rPr>
              <a:t>respiratory</a:t>
            </a:r>
            <a:r>
              <a:rPr lang="fr-CA" sz="1200" b="0" i="1" kern="1200" noProof="0" dirty="0">
                <a:solidFill>
                  <a:schemeClr val="tx1"/>
                </a:solidFill>
                <a:effectLst/>
                <a:latin typeface="+mn-lt"/>
                <a:ea typeface="+mn-ea"/>
                <a:cs typeface="+mn-cs"/>
              </a:rPr>
              <a:t> and </a:t>
            </a:r>
            <a:r>
              <a:rPr lang="fr-CA" sz="1200" b="0" i="1" kern="1200" noProof="0" dirty="0" err="1">
                <a:solidFill>
                  <a:schemeClr val="tx1"/>
                </a:solidFill>
                <a:effectLst/>
                <a:latin typeface="+mn-lt"/>
                <a:ea typeface="+mn-ea"/>
                <a:cs typeface="+mn-cs"/>
              </a:rPr>
              <a:t>critical</a:t>
            </a:r>
            <a:r>
              <a:rPr lang="fr-CA" sz="1200" b="0" i="1" kern="1200" noProof="0" dirty="0">
                <a:solidFill>
                  <a:schemeClr val="tx1"/>
                </a:solidFill>
                <a:effectLst/>
                <a:latin typeface="+mn-lt"/>
                <a:ea typeface="+mn-ea"/>
                <a:cs typeface="+mn-cs"/>
              </a:rPr>
              <a:t> care </a:t>
            </a:r>
            <a:r>
              <a:rPr lang="fr-CA" sz="1200" b="0" i="1" kern="1200" noProof="0" dirty="0" err="1">
                <a:solidFill>
                  <a:schemeClr val="tx1"/>
                </a:solidFill>
                <a:effectLst/>
                <a:latin typeface="+mn-lt"/>
                <a:ea typeface="+mn-ea"/>
                <a:cs typeface="+mn-cs"/>
              </a:rPr>
              <a:t>medicine</a:t>
            </a:r>
            <a:r>
              <a:rPr lang="fr-CA" sz="1200" b="0" i="0" kern="1200" noProof="0" dirty="0">
                <a:solidFill>
                  <a:schemeClr val="tx1"/>
                </a:solidFill>
                <a:effectLst/>
                <a:latin typeface="+mn-lt"/>
                <a:ea typeface="+mn-ea"/>
                <a:cs typeface="+mn-cs"/>
              </a:rPr>
              <a:t>, </a:t>
            </a:r>
            <a:r>
              <a:rPr lang="fr-CA" sz="1200" b="0" i="1" kern="1200" noProof="0" dirty="0">
                <a:solidFill>
                  <a:schemeClr val="tx1"/>
                </a:solidFill>
                <a:effectLst/>
                <a:latin typeface="+mn-lt"/>
                <a:ea typeface="+mn-ea"/>
                <a:cs typeface="+mn-cs"/>
              </a:rPr>
              <a:t>197</a:t>
            </a:r>
            <a:r>
              <a:rPr lang="fr-CA" sz="1200" b="0" i="0" kern="1200" noProof="0" dirty="0">
                <a:solidFill>
                  <a:schemeClr val="tx1"/>
                </a:solidFill>
                <a:effectLst/>
                <a:latin typeface="+mn-lt"/>
                <a:ea typeface="+mn-ea"/>
                <a:cs typeface="+mn-cs"/>
              </a:rPr>
              <a:t>(4), 492-501.</a:t>
            </a:r>
          </a:p>
          <a:p>
            <a:pPr fontAlgn="base"/>
            <a:r>
              <a:rPr lang="fr-CA" sz="1200" b="0" i="0" kern="1200" noProof="0" dirty="0">
                <a:solidFill>
                  <a:schemeClr val="tx1"/>
                </a:solidFill>
                <a:effectLst/>
                <a:latin typeface="+mn-lt"/>
                <a:ea typeface="+mn-ea"/>
                <a:cs typeface="+mn-cs"/>
              </a:rPr>
              <a:t>19. Tanya Lewis. Smoking or </a:t>
            </a:r>
            <a:r>
              <a:rPr lang="fr-CA" sz="1200" b="0" i="0" kern="1200" noProof="0" dirty="0" err="1">
                <a:solidFill>
                  <a:schemeClr val="tx1"/>
                </a:solidFill>
                <a:effectLst/>
                <a:latin typeface="+mn-lt"/>
                <a:ea typeface="+mn-ea"/>
                <a:cs typeface="+mn-cs"/>
              </a:rPr>
              <a:t>Vaping</a:t>
            </a:r>
            <a:r>
              <a:rPr lang="fr-CA" sz="1200" b="0" i="0" kern="1200" noProof="0" dirty="0">
                <a:solidFill>
                  <a:schemeClr val="tx1"/>
                </a:solidFill>
                <a:effectLst/>
                <a:latin typeface="+mn-lt"/>
                <a:ea typeface="+mn-ea"/>
                <a:cs typeface="+mn-cs"/>
              </a:rPr>
              <a:t> May </a:t>
            </a:r>
            <a:r>
              <a:rPr lang="fr-CA" sz="1200" b="0" i="0" kern="1200" noProof="0" dirty="0" err="1">
                <a:solidFill>
                  <a:schemeClr val="tx1"/>
                </a:solidFill>
                <a:effectLst/>
                <a:latin typeface="+mn-lt"/>
                <a:ea typeface="+mn-ea"/>
                <a:cs typeface="+mn-cs"/>
              </a:rPr>
              <a:t>Increase</a:t>
            </a:r>
            <a:r>
              <a:rPr lang="fr-CA" sz="1200" b="0" i="0" kern="1200" noProof="0" dirty="0">
                <a:solidFill>
                  <a:schemeClr val="tx1"/>
                </a:solidFill>
                <a:effectLst/>
                <a:latin typeface="+mn-lt"/>
                <a:ea typeface="+mn-ea"/>
                <a:cs typeface="+mn-cs"/>
              </a:rPr>
              <a:t> the </a:t>
            </a:r>
            <a:r>
              <a:rPr lang="fr-CA" sz="1200" b="0" i="0" kern="1200" noProof="0" dirty="0" err="1">
                <a:solidFill>
                  <a:schemeClr val="tx1"/>
                </a:solidFill>
                <a:effectLst/>
                <a:latin typeface="+mn-lt"/>
                <a:ea typeface="+mn-ea"/>
                <a:cs typeface="+mn-cs"/>
              </a:rPr>
              <a:t>Risk</a:t>
            </a:r>
            <a:r>
              <a:rPr lang="fr-CA" sz="1200" b="0" i="0" kern="1200" noProof="0" dirty="0">
                <a:solidFill>
                  <a:schemeClr val="tx1"/>
                </a:solidFill>
                <a:effectLst/>
                <a:latin typeface="+mn-lt"/>
                <a:ea typeface="+mn-ea"/>
                <a:cs typeface="+mn-cs"/>
              </a:rPr>
              <a:t> of </a:t>
            </a:r>
            <a:r>
              <a:rPr lang="fr-CA" sz="1200" b="0" i="0" kern="1200" noProof="0" dirty="0" err="1">
                <a:solidFill>
                  <a:schemeClr val="tx1"/>
                </a:solidFill>
                <a:effectLst/>
                <a:latin typeface="+mn-lt"/>
                <a:ea typeface="+mn-ea"/>
                <a:cs typeface="+mn-cs"/>
              </a:rPr>
              <a:t>Severe</a:t>
            </a:r>
            <a:r>
              <a:rPr lang="fr-CA" sz="1200" b="0" i="0" kern="1200" noProof="0" dirty="0">
                <a:solidFill>
                  <a:schemeClr val="tx1"/>
                </a:solidFill>
                <a:effectLst/>
                <a:latin typeface="+mn-lt"/>
                <a:ea typeface="+mn-ea"/>
                <a:cs typeface="+mn-cs"/>
              </a:rPr>
              <a:t> Coronavirus Infection. Scientific American. https://www.scientificamerican.com/article/smoking-orvaping-may-increase-the-risk-of-a-severe-coronavirus-infection1/. Publié le 17 mars 2020. Accès : 30 mars 2020.</a:t>
            </a:r>
          </a:p>
          <a:p>
            <a:pPr marL="0" marR="0" lvl="0" indent="0" algn="l" defTabSz="457200" rtl="0" eaLnBrk="1" fontAlgn="auto" latinLnBrk="0" hangingPunct="1">
              <a:lnSpc>
                <a:spcPct val="100000"/>
              </a:lnSpc>
              <a:spcBef>
                <a:spcPts val="0"/>
              </a:spcBef>
              <a:spcAft>
                <a:spcPts val="0"/>
              </a:spcAft>
              <a:buClrTx/>
              <a:buSzTx/>
              <a:buFontTx/>
              <a:buNone/>
              <a:tabLst/>
              <a:defRPr/>
            </a:pPr>
            <a:r>
              <a:rPr lang="fr-CA" sz="1200" b="0" i="0" kern="1200" noProof="0" dirty="0">
                <a:solidFill>
                  <a:schemeClr val="tx1"/>
                </a:solidFill>
                <a:effectLst/>
                <a:latin typeface="+mn-lt"/>
                <a:ea typeface="+mn-ea"/>
                <a:cs typeface="+mn-cs"/>
              </a:rPr>
              <a:t>20. </a:t>
            </a:r>
            <a:r>
              <a:rPr lang="fr-CA" u="none" noProof="0" dirty="0"/>
              <a:t>Unité de recherche sur le tabac</a:t>
            </a:r>
            <a:r>
              <a:rPr lang="fr-CA" u="none" baseline="0" noProof="0" dirty="0"/>
              <a:t> de l’</a:t>
            </a:r>
            <a:r>
              <a:rPr lang="fr-CA" sz="1200" b="0" i="0" kern="1200" noProof="0" dirty="0">
                <a:solidFill>
                  <a:schemeClr val="tx1"/>
                </a:solidFill>
                <a:effectLst/>
                <a:latin typeface="+mn-lt"/>
                <a:ea typeface="+mn-ea"/>
                <a:cs typeface="+mn-cs"/>
              </a:rPr>
              <a:t>Ontario. </a:t>
            </a:r>
            <a:r>
              <a:rPr lang="en-US" sz="1200" b="0" i="0" kern="1200" dirty="0">
                <a:solidFill>
                  <a:schemeClr val="tx1"/>
                </a:solidFill>
                <a:effectLst/>
                <a:latin typeface="+mn-lt"/>
                <a:ea typeface="+mn-ea"/>
                <a:cs typeface="+mn-cs"/>
              </a:rPr>
              <a:t>Are Smokers and Vapers at Higher Risk of COVID19 Infection?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https://www.otru.org/wp-content/uploads/2020/03/otru_covidfaqs_mar2020.pdf.</a:t>
            </a:r>
          </a:p>
          <a:p>
            <a:pPr marL="0" marR="0" lvl="0" indent="0" algn="l" defTabSz="457200" rtl="0" eaLnBrk="1" fontAlgn="auto" latinLnBrk="0" hangingPunct="1">
              <a:lnSpc>
                <a:spcPct val="100000"/>
              </a:lnSpc>
              <a:spcBef>
                <a:spcPts val="0"/>
              </a:spcBef>
              <a:spcAft>
                <a:spcPts val="0"/>
              </a:spcAft>
              <a:buClrTx/>
              <a:buSzTx/>
              <a:buFontTx/>
              <a:buNone/>
              <a:tabLst/>
              <a:defRPr/>
            </a:pPr>
            <a:r>
              <a:rPr lang="fr-CA" sz="1200" b="0" i="0" kern="1200" noProof="0" dirty="0">
                <a:solidFill>
                  <a:schemeClr val="tx1"/>
                </a:solidFill>
                <a:effectLst/>
                <a:latin typeface="+mn-lt"/>
                <a:ea typeface="+mn-ea"/>
                <a:cs typeface="+mn-cs"/>
              </a:rPr>
              <a:t>Publié le 30 mars 2020. Accès : 2 avril </a:t>
            </a:r>
            <a:r>
              <a:rPr lang="en-US" sz="1200" b="0" i="0" kern="1200" dirty="0">
                <a:solidFill>
                  <a:schemeClr val="tx1"/>
                </a:solidFill>
                <a:effectLst/>
                <a:latin typeface="+mn-lt"/>
                <a:ea typeface="+mn-ea"/>
                <a:cs typeface="+mn-cs"/>
              </a:rPr>
              <a:t>2020.</a:t>
            </a:r>
            <a:endParaRPr lang="fr-CA" sz="1200" b="0" i="0" kern="1200" noProof="0" dirty="0">
              <a:solidFill>
                <a:schemeClr val="tx1"/>
              </a:solidFill>
              <a:effectLst/>
              <a:latin typeface="+mn-lt"/>
              <a:ea typeface="+mn-ea"/>
              <a:cs typeface="+mn-cs"/>
            </a:endParaRPr>
          </a:p>
          <a:p>
            <a:pPr fontAlgn="base"/>
            <a:r>
              <a:rPr lang="fr-CA" sz="1200" b="0" i="0" kern="1200" noProof="0" dirty="0">
                <a:solidFill>
                  <a:schemeClr val="tx1"/>
                </a:solidFill>
                <a:effectLst/>
                <a:latin typeface="+mn-lt"/>
                <a:ea typeface="+mn-ea"/>
                <a:cs typeface="+mn-cs"/>
              </a:rPr>
              <a:t>21. </a:t>
            </a:r>
            <a:r>
              <a:rPr lang="fr-CA" sz="1200" b="0" i="0" kern="1200" noProof="0" dirty="0" err="1">
                <a:solidFill>
                  <a:schemeClr val="tx1"/>
                </a:solidFill>
                <a:effectLst/>
                <a:latin typeface="+mn-lt"/>
                <a:ea typeface="+mn-ea"/>
                <a:cs typeface="+mn-cs"/>
              </a:rPr>
              <a:t>Gaiha</a:t>
            </a:r>
            <a:r>
              <a:rPr lang="fr-CA" sz="1200" b="0" i="0" kern="1200" noProof="0" dirty="0">
                <a:solidFill>
                  <a:schemeClr val="tx1"/>
                </a:solidFill>
                <a:effectLst/>
                <a:latin typeface="+mn-lt"/>
                <a:ea typeface="+mn-ea"/>
                <a:cs typeface="+mn-cs"/>
              </a:rPr>
              <a:t>, S. M., Cheng, J. et Halpern-</a:t>
            </a:r>
            <a:r>
              <a:rPr lang="fr-CA" sz="1200" b="0" i="0" kern="1200" noProof="0" dirty="0" err="1">
                <a:solidFill>
                  <a:schemeClr val="tx1"/>
                </a:solidFill>
                <a:effectLst/>
                <a:latin typeface="+mn-lt"/>
                <a:ea typeface="+mn-ea"/>
                <a:cs typeface="+mn-cs"/>
              </a:rPr>
              <a:t>Felsher</a:t>
            </a:r>
            <a:r>
              <a:rPr lang="fr-CA" sz="1200" b="0" i="0" kern="1200" noProof="0" dirty="0">
                <a:solidFill>
                  <a:schemeClr val="tx1"/>
                </a:solidFill>
                <a:effectLst/>
                <a:latin typeface="+mn-lt"/>
                <a:ea typeface="+mn-ea"/>
                <a:cs typeface="+mn-cs"/>
              </a:rPr>
              <a:t>, B. (2020). Association </a:t>
            </a:r>
            <a:r>
              <a:rPr lang="fr-CA" sz="1200" b="0" i="0" kern="1200" noProof="0" dirty="0" err="1">
                <a:solidFill>
                  <a:schemeClr val="tx1"/>
                </a:solidFill>
                <a:effectLst/>
                <a:latin typeface="+mn-lt"/>
                <a:ea typeface="+mn-ea"/>
                <a:cs typeface="+mn-cs"/>
              </a:rPr>
              <a:t>Between</a:t>
            </a:r>
            <a:r>
              <a:rPr lang="fr-CA" sz="1200" b="0" i="0" kern="1200" noProof="0" dirty="0">
                <a:solidFill>
                  <a:schemeClr val="tx1"/>
                </a:solidFill>
                <a:effectLst/>
                <a:latin typeface="+mn-lt"/>
                <a:ea typeface="+mn-ea"/>
                <a:cs typeface="+mn-cs"/>
              </a:rPr>
              <a:t> </a:t>
            </a:r>
            <a:r>
              <a:rPr lang="fr-CA" sz="1200" b="0" i="0" kern="1200" noProof="0" dirty="0" err="1">
                <a:solidFill>
                  <a:schemeClr val="tx1"/>
                </a:solidFill>
                <a:effectLst/>
                <a:latin typeface="+mn-lt"/>
                <a:ea typeface="+mn-ea"/>
                <a:cs typeface="+mn-cs"/>
              </a:rPr>
              <a:t>Youth</a:t>
            </a:r>
            <a:r>
              <a:rPr lang="fr-CA" sz="1200" b="0" i="0" kern="1200" noProof="0" dirty="0">
                <a:solidFill>
                  <a:schemeClr val="tx1"/>
                </a:solidFill>
                <a:effectLst/>
                <a:latin typeface="+mn-lt"/>
                <a:ea typeface="+mn-ea"/>
                <a:cs typeface="+mn-cs"/>
              </a:rPr>
              <a:t> Smoking, </a:t>
            </a:r>
            <a:r>
              <a:rPr lang="fr-CA" sz="1200" b="0" i="0" kern="1200" noProof="0" dirty="0" err="1">
                <a:solidFill>
                  <a:schemeClr val="tx1"/>
                </a:solidFill>
                <a:effectLst/>
                <a:latin typeface="+mn-lt"/>
                <a:ea typeface="+mn-ea"/>
                <a:cs typeface="+mn-cs"/>
              </a:rPr>
              <a:t>Electronic</a:t>
            </a:r>
            <a:r>
              <a:rPr lang="fr-CA" sz="1200" b="0" i="0" kern="1200" noProof="0" dirty="0">
                <a:solidFill>
                  <a:schemeClr val="tx1"/>
                </a:solidFill>
                <a:effectLst/>
                <a:latin typeface="+mn-lt"/>
                <a:ea typeface="+mn-ea"/>
                <a:cs typeface="+mn-cs"/>
              </a:rPr>
              <a:t> Cigarette Use, and Coronavirus </a:t>
            </a:r>
            <a:r>
              <a:rPr lang="fr-CA" sz="1200" b="0" i="0" kern="1200" noProof="0" dirty="0" err="1">
                <a:solidFill>
                  <a:schemeClr val="tx1"/>
                </a:solidFill>
                <a:effectLst/>
                <a:latin typeface="+mn-lt"/>
                <a:ea typeface="+mn-ea"/>
                <a:cs typeface="+mn-cs"/>
              </a:rPr>
              <a:t>Disease</a:t>
            </a:r>
            <a:r>
              <a:rPr lang="fr-CA" sz="1200" b="0" i="0" kern="1200" noProof="0" dirty="0">
                <a:solidFill>
                  <a:schemeClr val="tx1"/>
                </a:solidFill>
                <a:effectLst/>
                <a:latin typeface="+mn-lt"/>
                <a:ea typeface="+mn-ea"/>
                <a:cs typeface="+mn-cs"/>
              </a:rPr>
              <a:t> 2019. </a:t>
            </a:r>
            <a:r>
              <a:rPr lang="fr-CA" sz="1200" b="0" i="1" kern="1200" noProof="0" dirty="0">
                <a:solidFill>
                  <a:schemeClr val="tx1"/>
                </a:solidFill>
                <a:effectLst/>
                <a:latin typeface="+mn-lt"/>
                <a:ea typeface="+mn-ea"/>
                <a:cs typeface="+mn-cs"/>
              </a:rPr>
              <a:t>Journal of Adolescent </a:t>
            </a:r>
            <a:r>
              <a:rPr lang="fr-CA" sz="1200" b="0" i="1" kern="1200" noProof="0" dirty="0" err="1">
                <a:solidFill>
                  <a:schemeClr val="tx1"/>
                </a:solidFill>
                <a:effectLst/>
                <a:latin typeface="+mn-lt"/>
                <a:ea typeface="+mn-ea"/>
                <a:cs typeface="+mn-cs"/>
              </a:rPr>
              <a:t>Health</a:t>
            </a:r>
            <a:r>
              <a:rPr lang="fr-CA" sz="1200" b="0" i="0" kern="1200" noProof="0" dirty="0">
                <a:solidFill>
                  <a:schemeClr val="tx1"/>
                </a:solidFill>
                <a:effectLst/>
                <a:latin typeface="+mn-lt"/>
                <a:ea typeface="+mn-ea"/>
                <a:cs typeface="+mn-cs"/>
              </a:rPr>
              <a:t>.</a:t>
            </a:r>
          </a:p>
          <a:p>
            <a:pPr fontAlgn="base"/>
            <a:r>
              <a:rPr lang="fr-CA" sz="1200" b="0" i="0" kern="1200" noProof="0" dirty="0">
                <a:solidFill>
                  <a:schemeClr val="tx1"/>
                </a:solidFill>
                <a:effectLst/>
                <a:latin typeface="+mn-lt"/>
                <a:ea typeface="+mn-ea"/>
                <a:cs typeface="+mn-cs"/>
              </a:rPr>
              <a:t>22. </a:t>
            </a:r>
            <a:r>
              <a:rPr lang="fr-CA" sz="1200" b="0" i="0" kern="1200" noProof="0" dirty="0" err="1">
                <a:solidFill>
                  <a:schemeClr val="tx1"/>
                </a:solidFill>
                <a:effectLst/>
                <a:latin typeface="+mn-lt"/>
                <a:ea typeface="+mn-ea"/>
                <a:cs typeface="+mn-cs"/>
              </a:rPr>
              <a:t>Sussman</a:t>
            </a:r>
            <a:r>
              <a:rPr lang="fr-CA" sz="1200" b="0" i="0" kern="1200" noProof="0" dirty="0">
                <a:solidFill>
                  <a:schemeClr val="tx1"/>
                </a:solidFill>
                <a:effectLst/>
                <a:latin typeface="+mn-lt"/>
                <a:ea typeface="+mn-ea"/>
                <a:cs typeface="+mn-cs"/>
              </a:rPr>
              <a:t>, R. and </a:t>
            </a:r>
            <a:r>
              <a:rPr lang="fr-CA" sz="1200" b="0" i="0" kern="1200" noProof="0" dirty="0" err="1">
                <a:solidFill>
                  <a:schemeClr val="tx1"/>
                </a:solidFill>
                <a:effectLst/>
                <a:latin typeface="+mn-lt"/>
                <a:ea typeface="+mn-ea"/>
                <a:cs typeface="+mn-cs"/>
              </a:rPr>
              <a:t>Escrig</a:t>
            </a:r>
            <a:r>
              <a:rPr lang="fr-CA" sz="1200" b="0" i="0" kern="1200" noProof="0" dirty="0">
                <a:solidFill>
                  <a:schemeClr val="tx1"/>
                </a:solidFill>
                <a:effectLst/>
                <a:latin typeface="+mn-lt"/>
                <a:ea typeface="+mn-ea"/>
                <a:cs typeface="+mn-cs"/>
              </a:rPr>
              <a:t>, C., 2020. </a:t>
            </a:r>
            <a:r>
              <a:rPr lang="fr-CA" sz="1200" b="0" i="0" kern="1200" noProof="0" dirty="0" err="1">
                <a:solidFill>
                  <a:schemeClr val="tx1"/>
                </a:solidFill>
                <a:effectLst/>
                <a:latin typeface="+mn-lt"/>
                <a:ea typeface="+mn-ea"/>
                <a:cs typeface="+mn-cs"/>
              </a:rPr>
              <a:t>Vaping</a:t>
            </a:r>
            <a:r>
              <a:rPr lang="fr-CA" sz="1200" b="0" i="0" kern="1200" noProof="0" dirty="0">
                <a:solidFill>
                  <a:schemeClr val="tx1"/>
                </a:solidFill>
                <a:effectLst/>
                <a:latin typeface="+mn-lt"/>
                <a:ea typeface="+mn-ea"/>
                <a:cs typeface="+mn-cs"/>
              </a:rPr>
              <a:t> &amp; COVID-19 – Information For </a:t>
            </a:r>
            <a:r>
              <a:rPr lang="fr-CA" sz="1200" b="0" i="0" kern="1200" noProof="0" dirty="0" err="1">
                <a:solidFill>
                  <a:schemeClr val="tx1"/>
                </a:solidFill>
                <a:effectLst/>
                <a:latin typeface="+mn-lt"/>
                <a:ea typeface="+mn-ea"/>
                <a:cs typeface="+mn-cs"/>
              </a:rPr>
              <a:t>Vapers</a:t>
            </a:r>
            <a:r>
              <a:rPr lang="fr-CA" sz="1200" b="0" i="0" kern="1200" noProof="0" dirty="0">
                <a:solidFill>
                  <a:schemeClr val="tx1"/>
                </a:solidFill>
                <a:effectLst/>
                <a:latin typeface="+mn-lt"/>
                <a:ea typeface="+mn-ea"/>
                <a:cs typeface="+mn-cs"/>
              </a:rPr>
              <a:t>. [en ligne] Consumer </a:t>
            </a:r>
            <a:r>
              <a:rPr lang="fr-CA" sz="1200" b="0" i="0" kern="1200" noProof="0" dirty="0" err="1">
                <a:solidFill>
                  <a:schemeClr val="tx1"/>
                </a:solidFill>
                <a:effectLst/>
                <a:latin typeface="+mn-lt"/>
                <a:ea typeface="+mn-ea"/>
                <a:cs typeface="+mn-cs"/>
              </a:rPr>
              <a:t>Advocates</a:t>
            </a:r>
            <a:r>
              <a:rPr lang="fr-CA" sz="1200" b="0" i="0" kern="1200" noProof="0" dirty="0">
                <a:solidFill>
                  <a:schemeClr val="tx1"/>
                </a:solidFill>
                <a:effectLst/>
                <a:latin typeface="+mn-lt"/>
                <a:ea typeface="+mn-ea"/>
                <a:cs typeface="+mn-cs"/>
              </a:rPr>
              <a:t> for </a:t>
            </a:r>
            <a:r>
              <a:rPr lang="fr-CA" sz="1200" b="0" i="0" kern="1200" noProof="0" dirty="0" err="1">
                <a:solidFill>
                  <a:schemeClr val="tx1"/>
                </a:solidFill>
                <a:effectLst/>
                <a:latin typeface="+mn-lt"/>
                <a:ea typeface="+mn-ea"/>
                <a:cs typeface="+mn-cs"/>
              </a:rPr>
              <a:t>Smoke</a:t>
            </a:r>
            <a:r>
              <a:rPr lang="fr-CA" sz="1200" b="0" i="0" kern="1200" noProof="0" dirty="0">
                <a:solidFill>
                  <a:schemeClr val="tx1"/>
                </a:solidFill>
                <a:effectLst/>
                <a:latin typeface="+mn-lt"/>
                <a:ea typeface="+mn-ea"/>
                <a:cs typeface="+mn-cs"/>
              </a:rPr>
              <a:t>-free alternatives Assoc. http://www.casaa.org/news/vaping-covid-19/. Accès : 27 mars 2020.</a:t>
            </a:r>
          </a:p>
          <a:p>
            <a:pPr fontAlgn="base"/>
            <a:r>
              <a:rPr lang="fr-CA" sz="1200" b="0" i="0" kern="1200" noProof="0" dirty="0">
                <a:solidFill>
                  <a:schemeClr val="tx1"/>
                </a:solidFill>
                <a:effectLst/>
                <a:latin typeface="+mn-lt"/>
                <a:ea typeface="+mn-ea"/>
                <a:cs typeface="+mn-cs"/>
              </a:rPr>
              <a:t>23. The International Society of Substance Use </a:t>
            </a:r>
            <a:r>
              <a:rPr lang="fr-CA" sz="1200" b="0" i="0" kern="1200" noProof="0" dirty="0" err="1">
                <a:solidFill>
                  <a:schemeClr val="tx1"/>
                </a:solidFill>
                <a:effectLst/>
                <a:latin typeface="+mn-lt"/>
                <a:ea typeface="+mn-ea"/>
                <a:cs typeface="+mn-cs"/>
              </a:rPr>
              <a:t>Professionals</a:t>
            </a:r>
            <a:r>
              <a:rPr lang="fr-CA" sz="1200" b="0" i="0" kern="1200" noProof="0" dirty="0">
                <a:solidFill>
                  <a:schemeClr val="tx1"/>
                </a:solidFill>
                <a:effectLst/>
                <a:latin typeface="+mn-lt"/>
                <a:ea typeface="+mn-ea"/>
                <a:cs typeface="+mn-cs"/>
              </a:rPr>
              <a:t>. </a:t>
            </a:r>
            <a:r>
              <a:rPr lang="fr-CA" sz="1200" b="0" i="0" kern="1200" noProof="0" dirty="0" err="1">
                <a:solidFill>
                  <a:schemeClr val="tx1"/>
                </a:solidFill>
                <a:effectLst/>
                <a:latin typeface="+mn-lt"/>
                <a:ea typeface="+mn-ea"/>
                <a:cs typeface="+mn-cs"/>
              </a:rPr>
              <a:t>Supporting</a:t>
            </a:r>
            <a:r>
              <a:rPr lang="fr-CA" sz="1200" b="0" i="0" kern="1200" noProof="0" dirty="0">
                <a:solidFill>
                  <a:schemeClr val="tx1"/>
                </a:solidFill>
                <a:effectLst/>
                <a:latin typeface="+mn-lt"/>
                <a:ea typeface="+mn-ea"/>
                <a:cs typeface="+mn-cs"/>
              </a:rPr>
              <a:t> People </a:t>
            </a:r>
            <a:r>
              <a:rPr lang="fr-CA" sz="1200" b="0" i="0" kern="1200" noProof="0" dirty="0" err="1">
                <a:solidFill>
                  <a:schemeClr val="tx1"/>
                </a:solidFill>
                <a:effectLst/>
                <a:latin typeface="+mn-lt"/>
                <a:ea typeface="+mn-ea"/>
                <a:cs typeface="+mn-cs"/>
              </a:rPr>
              <a:t>who</a:t>
            </a:r>
            <a:r>
              <a:rPr lang="fr-CA" sz="1200" b="0" i="0" kern="1200" noProof="0" dirty="0">
                <a:solidFill>
                  <a:schemeClr val="tx1"/>
                </a:solidFill>
                <a:effectLst/>
                <a:latin typeface="+mn-lt"/>
                <a:ea typeface="+mn-ea"/>
                <a:cs typeface="+mn-cs"/>
              </a:rPr>
              <a:t> </a:t>
            </a:r>
            <a:r>
              <a:rPr lang="fr-CA" sz="1200" b="0" i="0" kern="1200" noProof="0" dirty="0" err="1">
                <a:solidFill>
                  <a:schemeClr val="tx1"/>
                </a:solidFill>
                <a:effectLst/>
                <a:latin typeface="+mn-lt"/>
                <a:ea typeface="+mn-ea"/>
                <a:cs typeface="+mn-cs"/>
              </a:rPr>
              <a:t>Smoke</a:t>
            </a:r>
            <a:r>
              <a:rPr lang="fr-CA" sz="1200" b="0" i="0" kern="1200" noProof="0" dirty="0">
                <a:solidFill>
                  <a:schemeClr val="tx1"/>
                </a:solidFill>
                <a:effectLst/>
                <a:latin typeface="+mn-lt"/>
                <a:ea typeface="+mn-ea"/>
                <a:cs typeface="+mn-cs"/>
              </a:rPr>
              <a:t> or Vape </a:t>
            </a:r>
            <a:r>
              <a:rPr lang="fr-CA" sz="1200" b="0" i="0" kern="1200" noProof="0" dirty="0" err="1">
                <a:solidFill>
                  <a:schemeClr val="tx1"/>
                </a:solidFill>
                <a:effectLst/>
                <a:latin typeface="+mn-lt"/>
                <a:ea typeface="+mn-ea"/>
                <a:cs typeface="+mn-cs"/>
              </a:rPr>
              <a:t>During</a:t>
            </a:r>
            <a:r>
              <a:rPr lang="fr-CA" sz="1200" b="0" i="0" kern="1200" noProof="0" dirty="0">
                <a:solidFill>
                  <a:schemeClr val="tx1"/>
                </a:solidFill>
                <a:effectLst/>
                <a:latin typeface="+mn-lt"/>
                <a:ea typeface="+mn-ea"/>
                <a:cs typeface="+mn-cs"/>
              </a:rPr>
              <a:t> the COVID-19 </a:t>
            </a:r>
            <a:r>
              <a:rPr lang="fr-CA" sz="1200" b="0" i="0" kern="1200" noProof="0" dirty="0" err="1">
                <a:solidFill>
                  <a:schemeClr val="tx1"/>
                </a:solidFill>
                <a:effectLst/>
                <a:latin typeface="+mn-lt"/>
                <a:ea typeface="+mn-ea"/>
                <a:cs typeface="+mn-cs"/>
              </a:rPr>
              <a:t>Pandemic</a:t>
            </a:r>
            <a:r>
              <a:rPr lang="fr-CA" sz="1200" b="0" i="0" kern="1200" noProof="0" dirty="0">
                <a:solidFill>
                  <a:schemeClr val="tx1"/>
                </a:solidFill>
                <a:effectLst/>
                <a:latin typeface="+mn-lt"/>
                <a:ea typeface="+mn-ea"/>
                <a:cs typeface="+mn-cs"/>
              </a:rPr>
              <a:t>. https://www.issup.net/events/calendar/2020-04/supporting-people-who-smoke-or-vapeduring-covid-19-pandemic-0. Publié le 3 avril 2020. Accès</a:t>
            </a:r>
            <a:r>
              <a:rPr lang="fr-CA" sz="1200" b="0" i="0" kern="1200" baseline="0" noProof="0" dirty="0">
                <a:solidFill>
                  <a:schemeClr val="tx1"/>
                </a:solidFill>
                <a:effectLst/>
                <a:latin typeface="+mn-lt"/>
                <a:ea typeface="+mn-ea"/>
                <a:cs typeface="+mn-cs"/>
              </a:rPr>
              <a:t> :</a:t>
            </a:r>
            <a:r>
              <a:rPr lang="fr-CA" sz="1200" b="0" i="0" kern="1200" noProof="0" dirty="0">
                <a:solidFill>
                  <a:schemeClr val="tx1"/>
                </a:solidFill>
                <a:effectLst/>
                <a:latin typeface="+mn-lt"/>
                <a:ea typeface="+mn-ea"/>
                <a:cs typeface="+mn-cs"/>
              </a:rPr>
              <a:t> 7 avril 2020.</a:t>
            </a:r>
          </a:p>
          <a:p>
            <a:br>
              <a:rPr lang="fr-CA" noProof="0" dirty="0"/>
            </a:br>
            <a:endParaRPr lang="fr-CA" sz="1200" b="0" i="0" kern="1200" noProof="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CA" b="0" u="none" baseline="0" noProof="0" dirty="0"/>
          </a:p>
        </p:txBody>
      </p:sp>
      <p:sp>
        <p:nvSpPr>
          <p:cNvPr id="4" name="Slide Number Placeholder 3"/>
          <p:cNvSpPr>
            <a:spLocks noGrp="1"/>
          </p:cNvSpPr>
          <p:nvPr>
            <p:ph type="sldNum" sz="quarter" idx="10"/>
          </p:nvPr>
        </p:nvSpPr>
        <p:spPr/>
        <p:txBody>
          <a:bodyPr/>
          <a:lstStyle/>
          <a:p>
            <a:fld id="{7369F988-8291-D446-8524-BA1D6A889AF6}" type="slidenum">
              <a:rPr lang="en-US" smtClean="0"/>
              <a:t>21</a:t>
            </a:fld>
            <a:endParaRPr lang="en-US"/>
          </a:p>
        </p:txBody>
      </p:sp>
    </p:spTree>
    <p:extLst>
      <p:ext uri="{BB962C8B-B14F-4D97-AF65-F5344CB8AC3E}">
        <p14:creationId xmlns:p14="http://schemas.microsoft.com/office/powerpoint/2010/main" val="2464088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dirty="0"/>
              <a:t>Bien que le site pasuneexperience.ca soit principalement axé sur la prévention du </a:t>
            </a:r>
            <a:r>
              <a:rPr lang="fr-CA" dirty="0" err="1"/>
              <a:t>vapotage</a:t>
            </a:r>
            <a:r>
              <a:rPr lang="fr-CA" dirty="0"/>
              <a:t> chez les jeunes, il contient également un outil d'aide à l'arrêt du </a:t>
            </a:r>
            <a:r>
              <a:rPr lang="fr-CA" dirty="0" err="1"/>
              <a:t>vapotage</a:t>
            </a:r>
            <a:r>
              <a:rPr lang="fr-CA" dirty="0"/>
              <a:t>.</a:t>
            </a:r>
            <a:endParaRPr lang="en-US" baseline="0" dirty="0"/>
          </a:p>
          <a:p>
            <a:pPr marL="171450" indent="-171450">
              <a:buFont typeface="Arial" panose="020B0604020202020204" pitchFamily="34" charset="0"/>
              <a:buChar char="•"/>
            </a:pPr>
            <a:r>
              <a:rPr lang="fr-CA" baseline="0" dirty="0"/>
              <a:t>Cet outil permet aux personnes concernées de répondre à une série de questions afin d'explorer leur motivation à arrêter de </a:t>
            </a:r>
            <a:r>
              <a:rPr lang="fr-CA" baseline="0" dirty="0" err="1"/>
              <a:t>vapoter</a:t>
            </a:r>
            <a:r>
              <a:rPr lang="fr-CA" baseline="0" dirty="0"/>
              <a:t>, de fixer une date d'arrêt, de se préparer à faire face aux symptômes de sevrage et de déterminer vers quels endroits et quelles personnes se tourner pour obtenir du soutien.</a:t>
            </a:r>
            <a:r>
              <a:rPr lang="en-US" baseline="0" dirty="0"/>
              <a:t> </a:t>
            </a:r>
          </a:p>
          <a:p>
            <a:pPr marL="171450" indent="-171450">
              <a:buFont typeface="Arial" panose="020B0604020202020204" pitchFamily="34" charset="0"/>
              <a:buChar char="•"/>
            </a:pPr>
            <a:r>
              <a:rPr lang="fr-CA" baseline="0" dirty="0"/>
              <a:t>Une fois terminé, l'outil personnalisé est envoyé par courriel à l'utilisateur.</a:t>
            </a:r>
            <a:r>
              <a:rPr lang="en-US" baseline="0" dirty="0"/>
              <a:t> </a:t>
            </a:r>
            <a:endParaRPr lang="en-CA" dirty="0"/>
          </a:p>
        </p:txBody>
      </p:sp>
      <p:sp>
        <p:nvSpPr>
          <p:cNvPr id="4" name="Slide Number Placeholder 3"/>
          <p:cNvSpPr>
            <a:spLocks noGrp="1"/>
          </p:cNvSpPr>
          <p:nvPr>
            <p:ph type="sldNum" sz="quarter" idx="10"/>
          </p:nvPr>
        </p:nvSpPr>
        <p:spPr/>
        <p:txBody>
          <a:bodyPr/>
          <a:lstStyle/>
          <a:p>
            <a:fld id="{7369F988-8291-D446-8524-BA1D6A889AF6}" type="slidenum">
              <a:rPr lang="en-US" smtClean="0"/>
              <a:t>22</a:t>
            </a:fld>
            <a:endParaRPr lang="en-US"/>
          </a:p>
        </p:txBody>
      </p:sp>
    </p:spTree>
    <p:extLst>
      <p:ext uri="{BB962C8B-B14F-4D97-AF65-F5344CB8AC3E}">
        <p14:creationId xmlns:p14="http://schemas.microsoft.com/office/powerpoint/2010/main" val="17651926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0" baseline="0" dirty="0"/>
          </a:p>
        </p:txBody>
      </p:sp>
      <p:sp>
        <p:nvSpPr>
          <p:cNvPr id="4" name="Slide Number Placeholder 3"/>
          <p:cNvSpPr>
            <a:spLocks noGrp="1"/>
          </p:cNvSpPr>
          <p:nvPr>
            <p:ph type="sldNum" sz="quarter" idx="10"/>
          </p:nvPr>
        </p:nvSpPr>
        <p:spPr/>
        <p:txBody>
          <a:bodyPr/>
          <a:lstStyle/>
          <a:p>
            <a:fld id="{7369F988-8291-D446-8524-BA1D6A889AF6}" type="slidenum">
              <a:rPr lang="en-US" smtClean="0"/>
              <a:t>23</a:t>
            </a:fld>
            <a:endParaRPr lang="en-US" dirty="0"/>
          </a:p>
        </p:txBody>
      </p:sp>
    </p:spTree>
    <p:extLst>
      <p:ext uri="{BB962C8B-B14F-4D97-AF65-F5344CB8AC3E}">
        <p14:creationId xmlns:p14="http://schemas.microsoft.com/office/powerpoint/2010/main" val="3449249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dirty="0"/>
              <a:t>Le </a:t>
            </a:r>
            <a:r>
              <a:rPr lang="fr-CA" dirty="0" err="1"/>
              <a:t>vapotage</a:t>
            </a:r>
            <a:r>
              <a:rPr lang="fr-CA" dirty="0"/>
              <a:t> consiste à inhaler et à expirer un aérosol produit par un dispositif de </a:t>
            </a:r>
            <a:r>
              <a:rPr lang="fr-CA" dirty="0" err="1"/>
              <a:t>vapotage</a:t>
            </a:r>
            <a:r>
              <a:rPr lang="fr-CA" dirty="0"/>
              <a:t>.</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fr-CA" baseline="0" dirty="0"/>
              <a:t>L'élément chauffant chauffe le liquide à </a:t>
            </a:r>
            <a:r>
              <a:rPr lang="fr-CA" baseline="0" dirty="0" err="1"/>
              <a:t>vapoter</a:t>
            </a:r>
            <a:r>
              <a:rPr lang="fr-CA" baseline="0" dirty="0"/>
              <a:t> jusqu'à ce qu'il se transforme en aérosol.</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fr-CA" sz="1200" kern="1200" dirty="0">
                <a:solidFill>
                  <a:schemeClr val="tx1"/>
                </a:solidFill>
                <a:effectLst/>
                <a:latin typeface="+mn-lt"/>
                <a:ea typeface="+mn-ea"/>
                <a:cs typeface="+mn-cs"/>
              </a:rPr>
              <a:t>L'aérosol n'est pas de la vapeur d'eau inoffensive! C'est un mélange de particules et de substances chimiques.</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fr-CA" sz="1200" kern="1200" dirty="0">
                <a:solidFill>
                  <a:schemeClr val="tx1"/>
                </a:solidFill>
                <a:effectLst/>
                <a:latin typeface="+mn-lt"/>
                <a:ea typeface="+mn-ea"/>
                <a:cs typeface="+mn-cs"/>
              </a:rPr>
              <a:t>Les particules chimiques sont absorbées dans la circulation sanguine et circulent dans le corps, y compris dans le cerveau.</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fr-CA" baseline="0" dirty="0"/>
              <a:t>L'aérosol restant est expiré dans l'air et se présente sous forme de fumée blanche ou de « nuage ». </a:t>
            </a:r>
            <a:endParaRPr lang="en-CA" dirty="0"/>
          </a:p>
        </p:txBody>
      </p:sp>
      <p:sp>
        <p:nvSpPr>
          <p:cNvPr id="4" name="Slide Number Placeholder 3"/>
          <p:cNvSpPr>
            <a:spLocks noGrp="1"/>
          </p:cNvSpPr>
          <p:nvPr>
            <p:ph type="sldNum" sz="quarter" idx="10"/>
          </p:nvPr>
        </p:nvSpPr>
        <p:spPr/>
        <p:txBody>
          <a:bodyPr/>
          <a:lstStyle/>
          <a:p>
            <a:fld id="{7369F988-8291-D446-8524-BA1D6A889AF6}" type="slidenum">
              <a:rPr lang="en-US" smtClean="0"/>
              <a:t>3</a:t>
            </a:fld>
            <a:endParaRPr lang="en-US"/>
          </a:p>
        </p:txBody>
      </p:sp>
    </p:spTree>
    <p:extLst>
      <p:ext uri="{BB962C8B-B14F-4D97-AF65-F5344CB8AC3E}">
        <p14:creationId xmlns:p14="http://schemas.microsoft.com/office/powerpoint/2010/main" val="2626031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kern="1200" dirty="0">
                <a:solidFill>
                  <a:schemeClr val="tx1"/>
                </a:solidFill>
                <a:effectLst/>
                <a:latin typeface="+mn-lt"/>
                <a:ea typeface="+mn-ea"/>
                <a:cs typeface="+mn-cs"/>
              </a:rPr>
              <a:t>Le liquide à </a:t>
            </a:r>
            <a:r>
              <a:rPr lang="fr-CA" sz="1100" kern="1200" dirty="0" err="1">
                <a:solidFill>
                  <a:schemeClr val="tx1"/>
                </a:solidFill>
                <a:effectLst/>
                <a:latin typeface="+mn-lt"/>
                <a:ea typeface="+mn-ea"/>
                <a:cs typeface="+mn-cs"/>
              </a:rPr>
              <a:t>vapoter</a:t>
            </a:r>
            <a:r>
              <a:rPr lang="fr-CA" sz="1100" kern="1200" dirty="0">
                <a:solidFill>
                  <a:schemeClr val="tx1"/>
                </a:solidFill>
                <a:effectLst/>
                <a:latin typeface="+mn-lt"/>
                <a:ea typeface="+mn-ea"/>
                <a:cs typeface="+mn-cs"/>
              </a:rPr>
              <a:t> contient quatre ingrédients principaux.</a:t>
            </a:r>
          </a:p>
          <a:p>
            <a:endParaRPr lang="en-US" baseline="0" dirty="0"/>
          </a:p>
          <a:p>
            <a:pPr marL="228600" indent="-228600">
              <a:buAutoNum type="arabicPeriod"/>
            </a:pPr>
            <a:r>
              <a:rPr lang="fr-CA" sz="1200" b="1" kern="1200" dirty="0">
                <a:solidFill>
                  <a:schemeClr val="tx1"/>
                </a:solidFill>
                <a:effectLst/>
                <a:latin typeface="+mn-lt"/>
                <a:ea typeface="+mn-ea"/>
                <a:cs typeface="+mn-cs"/>
              </a:rPr>
              <a:t>Glycérine végétale (GV)</a:t>
            </a:r>
            <a:r>
              <a:rPr lang="en-US" b="1" baseline="0" dirty="0"/>
              <a:t> </a:t>
            </a:r>
            <a:r>
              <a:rPr lang="en-US" baseline="0" dirty="0"/>
              <a:t>– </a:t>
            </a:r>
            <a:r>
              <a:rPr lang="fr-CA" sz="1200" kern="1200" dirty="0">
                <a:solidFill>
                  <a:schemeClr val="tx1"/>
                </a:solidFill>
                <a:effectLst/>
                <a:latin typeface="+mn-lt"/>
                <a:ea typeface="+mn-ea"/>
                <a:cs typeface="+mn-cs"/>
              </a:rPr>
              <a:t>Liquide sirupeux au goût sucré. Elle est utilisée pour adoucir, émulsionner ou humidifier les produits alimentaires et les cosmétiques.</a:t>
            </a:r>
            <a:r>
              <a:rPr lang="en-US" baseline="0" dirty="0"/>
              <a:t> </a:t>
            </a:r>
            <a:r>
              <a:rPr lang="fr-CA" sz="1200" kern="1200" dirty="0">
                <a:solidFill>
                  <a:schemeClr val="tx1"/>
                </a:solidFill>
                <a:effectLst/>
                <a:latin typeface="+mn-lt"/>
                <a:ea typeface="+mn-ea"/>
                <a:cs typeface="+mn-cs"/>
              </a:rPr>
              <a:t>Dans le liquide à </a:t>
            </a:r>
            <a:r>
              <a:rPr lang="fr-CA" sz="1200" kern="1200" dirty="0" err="1">
                <a:solidFill>
                  <a:schemeClr val="tx1"/>
                </a:solidFill>
                <a:effectLst/>
                <a:latin typeface="+mn-lt"/>
                <a:ea typeface="+mn-ea"/>
                <a:cs typeface="+mn-cs"/>
              </a:rPr>
              <a:t>vapoter</a:t>
            </a:r>
            <a:r>
              <a:rPr lang="fr-CA" sz="1200" kern="1200" dirty="0">
                <a:solidFill>
                  <a:schemeClr val="tx1"/>
                </a:solidFill>
                <a:effectLst/>
                <a:latin typeface="+mn-lt"/>
                <a:ea typeface="+mn-ea"/>
                <a:cs typeface="+mn-cs"/>
              </a:rPr>
              <a:t>, elle agit en tant qu’agent stabilisateur pour la nicotine et les arômes. Bien que la GV soit considérée comme sécuritaire à manger en petites quantités, il n’a pas été prouvé qu’elle peut être inhalée sans danger.</a:t>
            </a:r>
            <a:endParaRPr lang="en-US" baseline="0" dirty="0"/>
          </a:p>
          <a:p>
            <a:pPr marL="228600" indent="-228600">
              <a:buAutoNum type="arabicPeriod"/>
            </a:pPr>
            <a:endParaRPr lang="en-US" baseline="0" dirty="0"/>
          </a:p>
          <a:p>
            <a:pPr marL="228600" indent="-228600">
              <a:buAutoNum type="arabicPeriod"/>
            </a:pPr>
            <a:r>
              <a:rPr lang="en-US" b="1" baseline="0" dirty="0" err="1"/>
              <a:t>Propylène</a:t>
            </a:r>
            <a:r>
              <a:rPr lang="en-US" b="1" baseline="0" dirty="0"/>
              <a:t> glycol (PG) </a:t>
            </a:r>
            <a:r>
              <a:rPr lang="en-US" baseline="0" dirty="0"/>
              <a:t>– </a:t>
            </a:r>
            <a:r>
              <a:rPr lang="fr-CA" sz="1200" kern="1200" dirty="0">
                <a:solidFill>
                  <a:schemeClr val="tx1"/>
                </a:solidFill>
                <a:effectLst/>
                <a:latin typeface="+mn-lt"/>
                <a:ea typeface="+mn-ea"/>
                <a:cs typeface="+mn-cs"/>
              </a:rPr>
              <a:t>Liquide incolore sucré qui agit comme agent de conservation, épaississant ou émulsifiant dans les produits alimentaires. On en trouve dans des produits industriels comme l’antigel et les peintures.</a:t>
            </a:r>
            <a:r>
              <a:rPr lang="en-US" baseline="0" dirty="0"/>
              <a:t> </a:t>
            </a:r>
            <a:r>
              <a:rPr lang="fr-CA" baseline="0" noProof="0" dirty="0"/>
              <a:t>Sa principale fonction dans le liquide à </a:t>
            </a:r>
            <a:r>
              <a:rPr lang="fr-CA" baseline="0" noProof="0" dirty="0" err="1"/>
              <a:t>vapoter</a:t>
            </a:r>
            <a:r>
              <a:rPr lang="fr-CA" baseline="0" noProof="0" dirty="0"/>
              <a:t> est </a:t>
            </a:r>
            <a:r>
              <a:rPr lang="en-US" baseline="0" dirty="0"/>
              <a:t>de </a:t>
            </a:r>
            <a:r>
              <a:rPr lang="fr-CA" sz="1200" kern="1200" dirty="0">
                <a:solidFill>
                  <a:schemeClr val="tx1"/>
                </a:solidFill>
                <a:effectLst/>
                <a:latin typeface="+mn-lt"/>
                <a:ea typeface="+mn-ea"/>
                <a:cs typeface="+mn-cs"/>
              </a:rPr>
              <a:t>produire le nuage blanc qui imite la fumée de cigarette quand la personne expire</a:t>
            </a:r>
            <a:r>
              <a:rPr lang="en-US" baseline="0" dirty="0"/>
              <a:t>. </a:t>
            </a:r>
            <a:r>
              <a:rPr lang="fr-CA" sz="1200" kern="1200" dirty="0">
                <a:solidFill>
                  <a:schemeClr val="tx1"/>
                </a:solidFill>
                <a:effectLst/>
                <a:latin typeface="+mn-lt"/>
                <a:ea typeface="+mn-ea"/>
                <a:cs typeface="+mn-cs"/>
              </a:rPr>
              <a:t>Il est aussi considéré comme étant sécuritaire à manger en petites quantités, mais il n’a pas été prouvé qu’il peut être inhalé sans danger.</a:t>
            </a:r>
            <a:endParaRPr lang="en-US" baseline="0" dirty="0"/>
          </a:p>
          <a:p>
            <a:pPr marL="228600" indent="-228600">
              <a:buAutoNum type="arabicPeriod"/>
            </a:pPr>
            <a:endParaRPr lang="en-US" baseline="0" dirty="0"/>
          </a:p>
          <a:p>
            <a:pPr marL="228600" indent="-228600">
              <a:buAutoNum type="arabicPeriod"/>
            </a:pPr>
            <a:r>
              <a:rPr lang="en-US" b="1" baseline="0" dirty="0" err="1"/>
              <a:t>Arômes</a:t>
            </a:r>
            <a:r>
              <a:rPr lang="en-US" b="1" baseline="0" dirty="0"/>
              <a:t> </a:t>
            </a:r>
            <a:r>
              <a:rPr lang="en-US" b="1" baseline="0" dirty="0" err="1"/>
              <a:t>chimiques</a:t>
            </a:r>
            <a:r>
              <a:rPr lang="en-US" b="1" baseline="0" dirty="0"/>
              <a:t> </a:t>
            </a:r>
            <a:r>
              <a:rPr lang="en-US" baseline="0" dirty="0"/>
              <a:t>– </a:t>
            </a:r>
            <a:r>
              <a:rPr lang="fr-CA" sz="1200" kern="1200" dirty="0">
                <a:solidFill>
                  <a:schemeClr val="tx1"/>
                </a:solidFill>
                <a:effectLst/>
                <a:latin typeface="+mn-lt"/>
                <a:ea typeface="+mn-ea"/>
                <a:cs typeface="+mn-cs"/>
              </a:rPr>
              <a:t>Il existe des milliers d’arômes de liquides à </a:t>
            </a:r>
            <a:r>
              <a:rPr lang="fr-CA" sz="1200" kern="1200" dirty="0" err="1">
                <a:solidFill>
                  <a:schemeClr val="tx1"/>
                </a:solidFill>
                <a:effectLst/>
                <a:latin typeface="+mn-lt"/>
                <a:ea typeface="+mn-ea"/>
                <a:cs typeface="+mn-cs"/>
              </a:rPr>
              <a:t>vapoter</a:t>
            </a:r>
            <a:r>
              <a:rPr lang="fr-CA" sz="1200" kern="1200" dirty="0">
                <a:solidFill>
                  <a:schemeClr val="tx1"/>
                </a:solidFill>
                <a:effectLst/>
                <a:latin typeface="+mn-lt"/>
                <a:ea typeface="+mn-ea"/>
                <a:cs typeface="+mn-cs"/>
              </a:rPr>
              <a:t>.</a:t>
            </a:r>
            <a:r>
              <a:rPr lang="en-US" baseline="0" dirty="0"/>
              <a:t> </a:t>
            </a:r>
            <a:r>
              <a:rPr lang="fr-CA" sz="1200" kern="1200" dirty="0">
                <a:solidFill>
                  <a:schemeClr val="tx1"/>
                </a:solidFill>
                <a:effectLst/>
                <a:latin typeface="+mn-lt"/>
                <a:ea typeface="+mn-ea"/>
                <a:cs typeface="+mn-cs"/>
              </a:rPr>
              <a:t>Malgré les belles publicités et étiquettes montrant des images de délicieuses</a:t>
            </a:r>
            <a:r>
              <a:rPr lang="fr-CA" sz="1200" kern="1200" baseline="0" dirty="0">
                <a:solidFill>
                  <a:schemeClr val="tx1"/>
                </a:solidFill>
                <a:effectLst/>
                <a:latin typeface="+mn-lt"/>
                <a:ea typeface="+mn-ea"/>
                <a:cs typeface="+mn-cs"/>
              </a:rPr>
              <a:t> </a:t>
            </a:r>
            <a:r>
              <a:rPr lang="fr-CA" sz="1200" kern="1200" dirty="0">
                <a:solidFill>
                  <a:schemeClr val="tx1"/>
                </a:solidFill>
                <a:effectLst/>
                <a:latin typeface="+mn-lt"/>
                <a:ea typeface="+mn-ea"/>
                <a:cs typeface="+mn-cs"/>
              </a:rPr>
              <a:t>friandises et de fruits savoureux, toutes les saveurs de cigarettes électroniques sont à base de produits chimiques.</a:t>
            </a:r>
            <a:r>
              <a:rPr lang="en-US" baseline="0" dirty="0"/>
              <a:t> </a:t>
            </a:r>
            <a:r>
              <a:rPr lang="fr-CA" sz="1200" kern="1200" dirty="0">
                <a:solidFill>
                  <a:schemeClr val="tx1"/>
                </a:solidFill>
                <a:effectLst/>
                <a:latin typeface="+mn-lt"/>
                <a:ea typeface="+mn-ea"/>
                <a:cs typeface="+mn-cs"/>
              </a:rPr>
              <a:t>Ces arômes chimiques sont considérés comme sécuritaires à manger, mais il n’a pas été prouvé qu’ils peuvent être inhalés sans danger. </a:t>
            </a:r>
            <a:endParaRPr lang="en-US" baseline="0" dirty="0"/>
          </a:p>
          <a:p>
            <a:pPr marL="228600" indent="-228600">
              <a:buAutoNum type="arabicPeriod"/>
            </a:pPr>
            <a:endParaRPr lang="en-US" baseline="0" dirty="0"/>
          </a:p>
          <a:p>
            <a:pPr marL="228600" indent="-228600">
              <a:buAutoNum type="arabicPeriod"/>
            </a:pPr>
            <a:r>
              <a:rPr lang="en-US" b="1" baseline="0" dirty="0"/>
              <a:t>Nicotine</a:t>
            </a:r>
            <a:r>
              <a:rPr lang="en-US" baseline="0" dirty="0"/>
              <a:t> – </a:t>
            </a:r>
            <a:r>
              <a:rPr lang="fr-CA" sz="1200" kern="1200" dirty="0">
                <a:solidFill>
                  <a:schemeClr val="tx1"/>
                </a:solidFill>
                <a:effectLst/>
                <a:latin typeface="+mn-lt"/>
                <a:ea typeface="+mn-ea"/>
                <a:cs typeface="+mn-cs"/>
              </a:rPr>
              <a:t>Cette drogue crée une forte dépendance et incite les utilisateurs à en vouloir toujours davantage.</a:t>
            </a:r>
            <a:r>
              <a:rPr lang="en-US" baseline="0" dirty="0"/>
              <a:t> </a:t>
            </a:r>
            <a:r>
              <a:rPr lang="fr-CA" sz="1200" kern="1200" dirty="0">
                <a:solidFill>
                  <a:schemeClr val="tx1"/>
                </a:solidFill>
                <a:effectLst/>
                <a:latin typeface="+mn-lt"/>
                <a:ea typeface="+mn-ea"/>
                <a:cs typeface="+mn-cs"/>
              </a:rPr>
              <a:t>En transformant la nicotine en sel, les fabricants de cigarettes électroniques ont trouvé le moyen d'ajouter beaucoup plus de nicotine dans les liquides à </a:t>
            </a:r>
            <a:r>
              <a:rPr lang="fr-CA" sz="1200" kern="1200" dirty="0" err="1">
                <a:solidFill>
                  <a:schemeClr val="tx1"/>
                </a:solidFill>
                <a:effectLst/>
                <a:latin typeface="+mn-lt"/>
                <a:ea typeface="+mn-ea"/>
                <a:cs typeface="+mn-cs"/>
              </a:rPr>
              <a:t>vapoter</a:t>
            </a:r>
            <a:r>
              <a:rPr lang="fr-CA" sz="1200" kern="1200" dirty="0">
                <a:solidFill>
                  <a:schemeClr val="tx1"/>
                </a:solidFill>
                <a:effectLst/>
                <a:latin typeface="+mn-lt"/>
                <a:ea typeface="+mn-ea"/>
                <a:cs typeface="+mn-cs"/>
              </a:rPr>
              <a:t> que dans les cigarettes.</a:t>
            </a:r>
            <a:endParaRPr lang="en-CA" dirty="0"/>
          </a:p>
        </p:txBody>
      </p:sp>
      <p:sp>
        <p:nvSpPr>
          <p:cNvPr id="4" name="Slide Number Placeholder 3"/>
          <p:cNvSpPr>
            <a:spLocks noGrp="1"/>
          </p:cNvSpPr>
          <p:nvPr>
            <p:ph type="sldNum" sz="quarter" idx="10"/>
          </p:nvPr>
        </p:nvSpPr>
        <p:spPr/>
        <p:txBody>
          <a:bodyPr/>
          <a:lstStyle/>
          <a:p>
            <a:fld id="{7369F988-8291-D446-8524-BA1D6A889AF6}" type="slidenum">
              <a:rPr lang="en-US" smtClean="0"/>
              <a:t>4</a:t>
            </a:fld>
            <a:endParaRPr lang="en-US"/>
          </a:p>
        </p:txBody>
      </p:sp>
    </p:spTree>
    <p:extLst>
      <p:ext uri="{BB962C8B-B14F-4D97-AF65-F5344CB8AC3E}">
        <p14:creationId xmlns:p14="http://schemas.microsoft.com/office/powerpoint/2010/main" val="3501375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fr-CA" sz="1200" kern="1200" dirty="0">
                <a:solidFill>
                  <a:schemeClr val="tx1"/>
                </a:solidFill>
                <a:effectLst/>
                <a:latin typeface="+mn-lt"/>
                <a:ea typeface="+mn-ea"/>
                <a:cs typeface="+mn-cs"/>
              </a:rPr>
              <a:t>Une combinaison des éléments suivants peut indiquer qu'une personne </a:t>
            </a:r>
            <a:r>
              <a:rPr lang="fr-CA" sz="1200" kern="1200" dirty="0" err="1">
                <a:solidFill>
                  <a:schemeClr val="tx1"/>
                </a:solidFill>
                <a:effectLst/>
                <a:latin typeface="+mn-lt"/>
                <a:ea typeface="+mn-ea"/>
                <a:cs typeface="+mn-cs"/>
              </a:rPr>
              <a:t>vapote</a:t>
            </a:r>
            <a:r>
              <a:rPr lang="fr-CA" sz="1200" kern="1200" dirty="0">
                <a:solidFill>
                  <a:schemeClr val="tx1"/>
                </a:solidFill>
                <a:effectLst/>
                <a:latin typeface="+mn-lt"/>
                <a:ea typeface="+mn-ea"/>
                <a:cs typeface="+mn-cs"/>
              </a:rPr>
              <a:t>.</a:t>
            </a:r>
          </a:p>
          <a:p>
            <a:pPr marL="0" indent="0">
              <a:buNone/>
            </a:pPr>
            <a:endParaRPr lang="fr-CA"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Dégager une odeur fruitée</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Avoir un dispositif inhabituel, comme une clé USB ou un chargeur de piles</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Sembler cacher quelque chose dans sa manche</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Avoir les yeux rouges</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Produire de petits ou de gros nuages de fumée blanche</a:t>
            </a:r>
          </a:p>
          <a:p>
            <a:pPr marL="171450" lvl="0" indent="-171450">
              <a:buFont typeface="Arial" panose="020B0604020202020204" pitchFamily="34" charset="0"/>
              <a:buChar char="•"/>
            </a:pPr>
            <a:r>
              <a:rPr lang="fr-CA" sz="1200" kern="1200" dirty="0">
                <a:solidFill>
                  <a:schemeClr val="tx1"/>
                </a:solidFill>
                <a:effectLst/>
                <a:latin typeface="+mn-lt"/>
                <a:ea typeface="+mn-ea"/>
                <a:cs typeface="+mn-cs"/>
              </a:rPr>
              <a:t>Se couvrir la bouche ou le visage avec les vêtements</a:t>
            </a:r>
          </a:p>
          <a:p>
            <a:pPr marL="0" indent="0">
              <a:buNone/>
            </a:pPr>
            <a:endParaRPr lang="en-US" dirty="0"/>
          </a:p>
          <a:p>
            <a:pPr marL="0" indent="0">
              <a:buNone/>
            </a:pPr>
            <a:endParaRPr lang="en-CA" dirty="0"/>
          </a:p>
          <a:p>
            <a:endParaRPr lang="en-CA" dirty="0"/>
          </a:p>
        </p:txBody>
      </p:sp>
      <p:sp>
        <p:nvSpPr>
          <p:cNvPr id="4" name="Slide Number Placeholder 3"/>
          <p:cNvSpPr>
            <a:spLocks noGrp="1"/>
          </p:cNvSpPr>
          <p:nvPr>
            <p:ph type="sldNum" sz="quarter" idx="10"/>
          </p:nvPr>
        </p:nvSpPr>
        <p:spPr/>
        <p:txBody>
          <a:bodyPr/>
          <a:lstStyle/>
          <a:p>
            <a:fld id="{7369F988-8291-D446-8524-BA1D6A889AF6}" type="slidenum">
              <a:rPr lang="en-US" smtClean="0"/>
              <a:t>5</a:t>
            </a:fld>
            <a:endParaRPr lang="en-US" dirty="0"/>
          </a:p>
        </p:txBody>
      </p:sp>
    </p:spTree>
    <p:extLst>
      <p:ext uri="{BB962C8B-B14F-4D97-AF65-F5344CB8AC3E}">
        <p14:creationId xmlns:p14="http://schemas.microsoft.com/office/powerpoint/2010/main" val="1718281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dirty="0"/>
              <a:t>Depuis leur arrivée sur le marché au milieu des années 2000, les e-cigarettes ont connu une croissance exponentielle, en particulier chez les non-fumeurs et les jeunes.</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fr-CA" baseline="0" dirty="0"/>
              <a:t>De nombreuses personnes, y compris les parents et différents responsables, entendent dire que le </a:t>
            </a:r>
            <a:r>
              <a:rPr lang="fr-CA" baseline="0" dirty="0" err="1"/>
              <a:t>vapotage</a:t>
            </a:r>
            <a:r>
              <a:rPr lang="fr-CA" baseline="0" dirty="0"/>
              <a:t> est moins dangereux que la cigarette. Ils ne sont toutefois pas conscients que le </a:t>
            </a:r>
            <a:r>
              <a:rPr lang="fr-CA" baseline="0" dirty="0" err="1"/>
              <a:t>vapotage</a:t>
            </a:r>
            <a:r>
              <a:rPr lang="fr-CA" baseline="0" dirty="0"/>
              <a:t> n'est pas sans danger.</a:t>
            </a:r>
          </a:p>
          <a:p>
            <a:pPr marL="0" indent="0">
              <a:buFont typeface="Arial" panose="020B0604020202020204" pitchFamily="34" charset="0"/>
              <a:buNone/>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Entre 2017 et 2019, le </a:t>
            </a:r>
            <a:r>
              <a:rPr lang="fr-CA" sz="1200" kern="1200" dirty="0" err="1">
                <a:solidFill>
                  <a:schemeClr val="tx1"/>
                </a:solidFill>
                <a:effectLst/>
                <a:latin typeface="+mn-lt"/>
                <a:ea typeface="+mn-ea"/>
                <a:cs typeface="+mn-cs"/>
              </a:rPr>
              <a:t>vapotage</a:t>
            </a:r>
            <a:r>
              <a:rPr lang="fr-CA" sz="1200" kern="1200" dirty="0">
                <a:solidFill>
                  <a:schemeClr val="tx1"/>
                </a:solidFill>
                <a:effectLst/>
                <a:latin typeface="+mn-lt"/>
                <a:ea typeface="+mn-ea"/>
                <a:cs typeface="+mn-cs"/>
              </a:rPr>
              <a:t> a connu une énorme augmentation de 112 % chez les jeunes Canadiens âgés de 16 à 19 ans (de 8,4 % à 17,9 %). </a:t>
            </a:r>
            <a:r>
              <a:rPr lang="en-US" baseline="0" dirty="0"/>
              <a:t>(1)</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Entre 2017 et 2019, l'utilisation de la cigarette électronique a doublé chez les élèves ontariens de la 7</a:t>
            </a:r>
            <a:r>
              <a:rPr lang="fr-CA" sz="1200" kern="1200" baseline="30000" dirty="0">
                <a:solidFill>
                  <a:schemeClr val="tx1"/>
                </a:solidFill>
                <a:effectLst/>
                <a:latin typeface="+mn-lt"/>
                <a:ea typeface="+mn-ea"/>
                <a:cs typeface="+mn-cs"/>
              </a:rPr>
              <a:t>e</a:t>
            </a:r>
            <a:r>
              <a:rPr lang="fr-CA" sz="1200" kern="1200" dirty="0">
                <a:solidFill>
                  <a:schemeClr val="tx1"/>
                </a:solidFill>
                <a:effectLst/>
                <a:latin typeface="+mn-lt"/>
                <a:ea typeface="+mn-ea"/>
                <a:cs typeface="+mn-cs"/>
              </a:rPr>
              <a:t> à la 12</a:t>
            </a:r>
            <a:r>
              <a:rPr lang="fr-CA" sz="1200" kern="1200" baseline="30000" dirty="0">
                <a:solidFill>
                  <a:schemeClr val="tx1"/>
                </a:solidFill>
                <a:effectLst/>
                <a:latin typeface="+mn-lt"/>
                <a:ea typeface="+mn-ea"/>
                <a:cs typeface="+mn-cs"/>
              </a:rPr>
              <a:t>e</a:t>
            </a:r>
            <a:r>
              <a:rPr lang="fr-CA" sz="1200" kern="1200" dirty="0">
                <a:solidFill>
                  <a:schemeClr val="tx1"/>
                </a:solidFill>
                <a:effectLst/>
                <a:latin typeface="+mn-lt"/>
                <a:ea typeface="+mn-ea"/>
                <a:cs typeface="+mn-cs"/>
              </a:rPr>
              <a:t> année (de 11 % à 23 %). </a:t>
            </a:r>
            <a:r>
              <a:rPr lang="en-US" baseline="0" dirty="0"/>
              <a:t>(2)</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u="sng" baseline="0" dirty="0" err="1"/>
              <a:t>Références</a:t>
            </a:r>
            <a:endParaRPr lang="en-US" b="1" u="sng" baseline="0" dirty="0"/>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US" sz="1200" b="0" i="0" kern="1200" dirty="0">
                <a:solidFill>
                  <a:schemeClr val="tx1"/>
                </a:solidFill>
                <a:effectLst/>
                <a:latin typeface="+mn-lt"/>
                <a:ea typeface="+mn-ea"/>
                <a:cs typeface="+mn-cs"/>
              </a:rPr>
              <a:t>Hammond, D., </a:t>
            </a:r>
            <a:r>
              <a:rPr lang="en-US" sz="1200" b="0" i="0" kern="1200" dirty="0" err="1">
                <a:solidFill>
                  <a:schemeClr val="tx1"/>
                </a:solidFill>
                <a:effectLst/>
                <a:latin typeface="+mn-lt"/>
                <a:ea typeface="+mn-ea"/>
                <a:cs typeface="+mn-cs"/>
              </a:rPr>
              <a:t>Rynard</a:t>
            </a:r>
            <a:r>
              <a:rPr lang="en-US" sz="1200" b="0" i="0" kern="1200" dirty="0">
                <a:solidFill>
                  <a:schemeClr val="tx1"/>
                </a:solidFill>
                <a:effectLst/>
                <a:latin typeface="+mn-lt"/>
                <a:ea typeface="+mn-ea"/>
                <a:cs typeface="+mn-cs"/>
              </a:rPr>
              <a:t>, V. L. et Reid, J. L. (2020). Changes in Prevalence of Vaping Among Youths in the United States, Canada, and England from 2017 to 2019. JAMA </a:t>
            </a:r>
            <a:r>
              <a:rPr lang="en-US" sz="1200" b="0" i="0" kern="1200" dirty="0" err="1">
                <a:solidFill>
                  <a:schemeClr val="tx1"/>
                </a:solidFill>
                <a:effectLst/>
                <a:latin typeface="+mn-lt"/>
                <a:ea typeface="+mn-ea"/>
                <a:cs typeface="+mn-cs"/>
              </a:rPr>
              <a:t>paediatrics</a:t>
            </a:r>
            <a:r>
              <a:rPr lang="en-US" sz="1200" b="0" i="0" kern="1200" dirty="0">
                <a:solidFill>
                  <a:schemeClr val="tx1"/>
                </a:solidFill>
                <a:effectLst/>
                <a:latin typeface="+mn-lt"/>
                <a:ea typeface="+mn-ea"/>
                <a:cs typeface="+mn-cs"/>
              </a:rPr>
              <a:t>.</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r>
              <a:rPr lang="en-CA" sz="1200" b="0" i="0" kern="1200" dirty="0" err="1">
                <a:solidFill>
                  <a:schemeClr val="tx1"/>
                </a:solidFill>
                <a:effectLst/>
                <a:latin typeface="+mn-lt"/>
                <a:ea typeface="+mn-ea"/>
                <a:cs typeface="+mn-cs"/>
              </a:rPr>
              <a:t>Boak</a:t>
            </a:r>
            <a:r>
              <a:rPr lang="en-CA" sz="1200" b="0" i="0" kern="1200" dirty="0">
                <a:solidFill>
                  <a:schemeClr val="tx1"/>
                </a:solidFill>
                <a:effectLst/>
                <a:latin typeface="+mn-lt"/>
                <a:ea typeface="+mn-ea"/>
                <a:cs typeface="+mn-cs"/>
              </a:rPr>
              <a:t>, A., Elton-Marshall, T., Mann, R. E. et Hamilton, H. A. (2020). Drug use among Ontario students, 1977-2019: Detailed findings from the Ontario Student Drug Use and Health Survey (OSDUHS). </a:t>
            </a:r>
            <a:r>
              <a:rPr lang="en-CA" sz="1200" b="0" i="1" kern="1200" dirty="0">
                <a:solidFill>
                  <a:schemeClr val="tx1"/>
                </a:solidFill>
                <a:effectLst/>
                <a:latin typeface="+mn-lt"/>
                <a:ea typeface="+mn-ea"/>
                <a:cs typeface="+mn-cs"/>
              </a:rPr>
              <a:t>Toronto (ON): Centre for Addiction and Mental Health</a:t>
            </a:r>
            <a:r>
              <a:rPr lang="en-CA" sz="1200" b="0" i="0" kern="1200" dirty="0">
                <a:solidFill>
                  <a:schemeClr val="tx1"/>
                </a:solidFill>
                <a:effectLst/>
                <a:latin typeface="+mn-lt"/>
                <a:ea typeface="+mn-ea"/>
                <a:cs typeface="+mn-cs"/>
              </a:rPr>
              <a:t>.</a:t>
            </a:r>
          </a:p>
          <a:p>
            <a:pPr marL="228600" marR="0" lvl="0" indent="-228600" algn="l" defTabSz="457200" rtl="0" eaLnBrk="1" fontAlgn="auto" latinLnBrk="0" hangingPunct="1">
              <a:lnSpc>
                <a:spcPct val="100000"/>
              </a:lnSpc>
              <a:spcBef>
                <a:spcPts val="0"/>
              </a:spcBef>
              <a:spcAft>
                <a:spcPts val="0"/>
              </a:spcAft>
              <a:buClrTx/>
              <a:buSzTx/>
              <a:buFontTx/>
              <a:buAutoNum type="arabicPeriod"/>
              <a:tabLst/>
              <a:defRPr/>
            </a:pPr>
            <a:endParaRPr lang="en-US" sz="1200" b="0" i="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7369F988-8291-D446-8524-BA1D6A889AF6}" type="slidenum">
              <a:rPr lang="en-US" smtClean="0"/>
              <a:t>6</a:t>
            </a:fld>
            <a:endParaRPr lang="en-US"/>
          </a:p>
        </p:txBody>
      </p:sp>
    </p:spTree>
    <p:extLst>
      <p:ext uri="{BB962C8B-B14F-4D97-AF65-F5344CB8AC3E}">
        <p14:creationId xmlns:p14="http://schemas.microsoft.com/office/powerpoint/2010/main" val="2995694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100000"/>
              </a:lnSpc>
              <a:buFont typeface="Arial" panose="020B0604020202020204" pitchFamily="34" charset="0"/>
              <a:buChar char="•"/>
            </a:pPr>
            <a:r>
              <a:rPr lang="fr-CA" sz="1200" kern="1200" dirty="0">
                <a:solidFill>
                  <a:schemeClr val="tx1"/>
                </a:solidFill>
                <a:effectLst/>
                <a:latin typeface="+mn-lt"/>
                <a:ea typeface="+mn-ea"/>
                <a:cs typeface="+mn-cs"/>
              </a:rPr>
              <a:t>Au Canada, les cigarettes électroniques, les liquides à </a:t>
            </a:r>
            <a:r>
              <a:rPr lang="fr-CA" sz="1200" kern="1200" dirty="0" err="1">
                <a:solidFill>
                  <a:schemeClr val="tx1"/>
                </a:solidFill>
                <a:effectLst/>
                <a:latin typeface="+mn-lt"/>
                <a:ea typeface="+mn-ea"/>
                <a:cs typeface="+mn-cs"/>
              </a:rPr>
              <a:t>vapoter</a:t>
            </a:r>
            <a:r>
              <a:rPr lang="fr-CA" sz="1200" kern="1200" dirty="0">
                <a:solidFill>
                  <a:schemeClr val="tx1"/>
                </a:solidFill>
                <a:effectLst/>
                <a:latin typeface="+mn-lt"/>
                <a:ea typeface="+mn-ea"/>
                <a:cs typeface="+mn-cs"/>
              </a:rPr>
              <a:t> et les cartouches ou capsules sont soumis à des restrictions fédérales et provinciales.</a:t>
            </a:r>
            <a:endParaRPr lang="en-CA" sz="1200" b="0" i="0" u="none" strike="noStrike" kern="1200" dirty="0">
              <a:solidFill>
                <a:schemeClr val="tx1"/>
              </a:solidFill>
              <a:effectLst/>
              <a:latin typeface="+mn-lt"/>
              <a:ea typeface="+mn-ea"/>
              <a:cs typeface="+mn-cs"/>
            </a:endParaRPr>
          </a:p>
          <a:p>
            <a:pPr marL="171450" indent="-171450">
              <a:lnSpc>
                <a:spcPct val="100000"/>
              </a:lnSpc>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lnSpc>
                <a:spcPct val="100000"/>
              </a:lnSpc>
              <a:buFont typeface="Arial" panose="020B0604020202020204" pitchFamily="34" charset="0"/>
              <a:buChar char="•"/>
            </a:pPr>
            <a:r>
              <a:rPr lang="fr-CA" sz="1200" b="0" i="0" u="none" strike="noStrike" kern="1200" dirty="0">
                <a:solidFill>
                  <a:schemeClr val="tx1"/>
                </a:solidFill>
                <a:effectLst/>
                <a:latin typeface="+mn-lt"/>
                <a:ea typeface="+mn-ea"/>
                <a:cs typeface="+mn-cs"/>
              </a:rPr>
              <a:t>La réglementation de ces produits était peu contraignante lorsqu'ils sont apparus sur le marché.</a:t>
            </a:r>
          </a:p>
          <a:p>
            <a:pPr marL="171450" indent="-171450">
              <a:lnSpc>
                <a:spcPct val="100000"/>
              </a:lnSpc>
              <a:buFont typeface="Arial" panose="020B0604020202020204" pitchFamily="34" charset="0"/>
              <a:buChar char="•"/>
            </a:pPr>
            <a:endParaRPr lang="en-US" sz="1200" b="0" i="0" u="none" strike="noStrike" kern="1200" dirty="0">
              <a:solidFill>
                <a:schemeClr val="tx1"/>
              </a:solidFill>
              <a:effectLst/>
              <a:latin typeface="+mn-lt"/>
              <a:ea typeface="+mn-ea"/>
              <a:cs typeface="+mn-cs"/>
            </a:endParaRPr>
          </a:p>
          <a:p>
            <a:pPr marL="171450" indent="-171450">
              <a:lnSpc>
                <a:spcPct val="100000"/>
              </a:lnSpc>
              <a:buFont typeface="Arial" panose="020B0604020202020204" pitchFamily="34" charset="0"/>
              <a:buChar char="•"/>
            </a:pPr>
            <a:r>
              <a:rPr lang="fr-CA" sz="1200" kern="1200" dirty="0">
                <a:solidFill>
                  <a:schemeClr val="tx1"/>
                </a:solidFill>
                <a:effectLst/>
                <a:latin typeface="+mn-lt"/>
                <a:ea typeface="+mn-ea"/>
                <a:cs typeface="+mn-cs"/>
              </a:rPr>
              <a:t>Cependant, au fur et à mesure que nous en apprenons davantage sur les cigarettes électroniques, de nouvelles mesures sont mises en place pour protéger les gens, particulièrement les jeunes</a:t>
            </a:r>
            <a:r>
              <a:rPr lang="en-US" sz="1200" b="0" i="0" u="none" strike="noStrike" kern="1200" baseline="0" dirty="0">
                <a:solidFill>
                  <a:schemeClr val="tx1"/>
                </a:solidFill>
                <a:effectLst/>
                <a:latin typeface="+mn-lt"/>
                <a:ea typeface="+mn-ea"/>
                <a:cs typeface="+mn-cs"/>
              </a:rPr>
              <a:t>.</a:t>
            </a:r>
          </a:p>
          <a:p>
            <a:pPr marL="0" indent="0">
              <a:buFont typeface="Arial" panose="020B0604020202020204" pitchFamily="34" charset="0"/>
              <a:buNone/>
            </a:pPr>
            <a:endParaRPr lang="en-US" sz="1200" b="0" i="0" u="none" strike="noStrike"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fr-CA" sz="1200" kern="1200" dirty="0">
                <a:solidFill>
                  <a:schemeClr val="tx1"/>
                </a:solidFill>
                <a:effectLst/>
                <a:latin typeface="+mn-lt"/>
                <a:ea typeface="+mn-ea"/>
                <a:cs typeface="+mn-cs"/>
              </a:rPr>
              <a:t>Par exemple, depuis juillet 2020, les étiquettes de tous les produits de </a:t>
            </a:r>
            <a:r>
              <a:rPr lang="fr-CA" sz="1200" kern="1200" dirty="0" err="1">
                <a:solidFill>
                  <a:schemeClr val="tx1"/>
                </a:solidFill>
                <a:effectLst/>
                <a:latin typeface="+mn-lt"/>
                <a:ea typeface="+mn-ea"/>
                <a:cs typeface="+mn-cs"/>
              </a:rPr>
              <a:t>vapotage</a:t>
            </a:r>
            <a:r>
              <a:rPr lang="fr-CA" sz="1200" kern="1200" dirty="0">
                <a:solidFill>
                  <a:schemeClr val="tx1"/>
                </a:solidFill>
                <a:effectLst/>
                <a:latin typeface="+mn-lt"/>
                <a:ea typeface="+mn-ea"/>
                <a:cs typeface="+mn-cs"/>
              </a:rPr>
              <a:t> doivent inclure :</a:t>
            </a:r>
          </a:p>
          <a:p>
            <a:r>
              <a:rPr lang="fr-CA" sz="12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une liste des ingrédients</a:t>
            </a: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une mise en garde standard sur les dangers pour la santé</a:t>
            </a:r>
          </a:p>
          <a:p>
            <a:pPr marL="628650" lvl="1" indent="-171450">
              <a:buFont typeface="Arial" panose="020B0604020202020204" pitchFamily="34" charset="0"/>
              <a:buChar char="•"/>
            </a:pPr>
            <a:r>
              <a:rPr lang="fr-CA" sz="1200" kern="1200" dirty="0">
                <a:solidFill>
                  <a:schemeClr val="tx1"/>
                </a:solidFill>
                <a:effectLst/>
                <a:latin typeface="+mn-lt"/>
                <a:ea typeface="+mn-ea"/>
                <a:cs typeface="+mn-cs"/>
              </a:rPr>
              <a:t>un énoncé standard sur la concentration en nicotine</a:t>
            </a:r>
          </a:p>
          <a:p>
            <a:pPr marL="171450" indent="-171450">
              <a:lnSpc>
                <a:spcPct val="100000"/>
              </a:lnSpc>
              <a:buFont typeface="Arial" panose="020B0604020202020204" pitchFamily="34" charset="0"/>
              <a:buChar char="•"/>
            </a:pPr>
            <a:endParaRPr lang="en-US" sz="1200" b="0" i="0" u="none" strike="noStrike"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369F988-8291-D446-8524-BA1D6A889AF6}" type="slidenum">
              <a:rPr lang="en-US" smtClean="0"/>
              <a:t>7</a:t>
            </a:fld>
            <a:endParaRPr lang="en-US" dirty="0"/>
          </a:p>
        </p:txBody>
      </p:sp>
    </p:spTree>
    <p:extLst>
      <p:ext uri="{BB962C8B-B14F-4D97-AF65-F5344CB8AC3E}">
        <p14:creationId xmlns:p14="http://schemas.microsoft.com/office/powerpoint/2010/main" val="186168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fr-CA" sz="1200" kern="1200" dirty="0">
                <a:solidFill>
                  <a:schemeClr val="tx1"/>
                </a:solidFill>
                <a:effectLst/>
                <a:latin typeface="+mn-lt"/>
                <a:ea typeface="+mn-ea"/>
                <a:cs typeface="+mn-cs"/>
              </a:rPr>
              <a:t>Les e-cigarettes sont peut-être moins nocives que les cigarettes ordinaires (8), mais moins dangereuses ne veut pas dire sans danger, surtout lorsqu'il s'agit d'une personne qui n'a jamais fumé.</a:t>
            </a:r>
          </a:p>
          <a:p>
            <a:pPr marL="0" indent="0">
              <a:buFont typeface="Arial" panose="020B0604020202020204" pitchFamily="34" charset="0"/>
              <a:buNone/>
            </a:pPr>
            <a:endParaRPr lang="en-US" baseline="0" dirty="0"/>
          </a:p>
          <a:p>
            <a:pPr marL="174708" indent="-174708">
              <a:buFont typeface="Arial" panose="020B0604020202020204" pitchFamily="34" charset="0"/>
              <a:buChar char="•"/>
            </a:pPr>
            <a:r>
              <a:rPr lang="fr-CA" sz="1200" kern="1200" dirty="0">
                <a:solidFill>
                  <a:schemeClr val="tx1"/>
                </a:solidFill>
                <a:effectLst/>
                <a:latin typeface="+mn-lt"/>
                <a:ea typeface="+mn-ea"/>
                <a:cs typeface="+mn-cs"/>
              </a:rPr>
              <a:t>Il y a constamment de nouvelles données et recherches sur le </a:t>
            </a:r>
            <a:r>
              <a:rPr lang="fr-CA" sz="1200" kern="1200" dirty="0" err="1">
                <a:solidFill>
                  <a:schemeClr val="tx1"/>
                </a:solidFill>
                <a:effectLst/>
                <a:latin typeface="+mn-lt"/>
                <a:ea typeface="+mn-ea"/>
                <a:cs typeface="+mn-cs"/>
              </a:rPr>
              <a:t>vapotage</a:t>
            </a:r>
            <a:r>
              <a:rPr lang="fr-CA" sz="1200" kern="1200" dirty="0">
                <a:solidFill>
                  <a:schemeClr val="tx1"/>
                </a:solidFill>
                <a:effectLst/>
                <a:latin typeface="+mn-lt"/>
                <a:ea typeface="+mn-ea"/>
                <a:cs typeface="+mn-cs"/>
              </a:rPr>
              <a:t> et elles continueront de changer au fil du temps.</a:t>
            </a:r>
          </a:p>
          <a:p>
            <a:pPr marL="174708" indent="-174708">
              <a:buFont typeface="Arial" panose="020B0604020202020204" pitchFamily="34" charset="0"/>
              <a:buChar char="•"/>
            </a:pPr>
            <a:endParaRPr lang="fr-CA" sz="1200" kern="1200" baseline="0" dirty="0">
              <a:solidFill>
                <a:schemeClr val="tx1"/>
              </a:solidFill>
              <a:effectLst/>
              <a:latin typeface="+mn-lt"/>
              <a:ea typeface="+mn-ea"/>
              <a:cs typeface="+mn-cs"/>
            </a:endParaRPr>
          </a:p>
          <a:p>
            <a:pPr marL="174708" indent="-174708">
              <a:buFont typeface="Arial" panose="020B0604020202020204" pitchFamily="34" charset="0"/>
              <a:buChar char="•"/>
            </a:pPr>
            <a:r>
              <a:rPr lang="fr-CA" sz="1200" kern="1200" dirty="0">
                <a:solidFill>
                  <a:schemeClr val="tx1"/>
                </a:solidFill>
                <a:effectLst/>
                <a:latin typeface="+mn-lt"/>
                <a:ea typeface="+mn-ea"/>
                <a:cs typeface="+mn-cs"/>
              </a:rPr>
              <a:t>Pour les personnes qui ne fument pas, le </a:t>
            </a:r>
            <a:r>
              <a:rPr lang="fr-CA" sz="1200" kern="1200" dirty="0" err="1">
                <a:solidFill>
                  <a:schemeClr val="tx1"/>
                </a:solidFill>
                <a:effectLst/>
                <a:latin typeface="+mn-lt"/>
                <a:ea typeface="+mn-ea"/>
                <a:cs typeface="+mn-cs"/>
              </a:rPr>
              <a:t>vapotage</a:t>
            </a:r>
            <a:r>
              <a:rPr lang="fr-CA" sz="1200" kern="1200" dirty="0">
                <a:solidFill>
                  <a:schemeClr val="tx1"/>
                </a:solidFill>
                <a:effectLst/>
                <a:latin typeface="+mn-lt"/>
                <a:ea typeface="+mn-ea"/>
                <a:cs typeface="+mn-cs"/>
              </a:rPr>
              <a:t> n'est pas une dépendance saine et sans danger à développer.</a:t>
            </a:r>
          </a:p>
          <a:p>
            <a:pPr marL="174708" indent="-174708">
              <a:buFont typeface="Arial" panose="020B0604020202020204" pitchFamily="34" charset="0"/>
              <a:buChar char="•"/>
            </a:pPr>
            <a:endParaRPr lang="en-US" baseline="0" dirty="0"/>
          </a:p>
          <a:p>
            <a:r>
              <a:rPr lang="en-US" b="1" u="sng" baseline="0" dirty="0" err="1"/>
              <a:t>Référence</a:t>
            </a:r>
            <a:endParaRPr lang="en-US" b="1" u="sng"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u="none" baseline="0" dirty="0"/>
              <a:t>8. </a:t>
            </a:r>
            <a:r>
              <a:rPr lang="en-US" sz="1200" b="0" i="0" kern="1200" dirty="0">
                <a:solidFill>
                  <a:schemeClr val="tx1"/>
                </a:solidFill>
                <a:effectLst/>
                <a:latin typeface="+mn-lt"/>
                <a:ea typeface="+mn-ea"/>
                <a:cs typeface="+mn-cs"/>
              </a:rPr>
              <a:t>The National Academies of Science and Engineering. (2018). </a:t>
            </a:r>
            <a:r>
              <a:rPr lang="en-US" sz="1200" b="0" i="1" kern="1200" dirty="0">
                <a:solidFill>
                  <a:schemeClr val="tx1"/>
                </a:solidFill>
                <a:effectLst/>
                <a:latin typeface="+mn-lt"/>
                <a:ea typeface="+mn-ea"/>
                <a:cs typeface="+mn-cs"/>
              </a:rPr>
              <a:t>Public health consequences of e-cigarettes</a:t>
            </a:r>
            <a:r>
              <a:rPr lang="en-US" sz="1200" b="0" i="0"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hlinkClick r:id="rId3"/>
              </a:rPr>
              <a:t>http://nationalacademies.org/hmd/Reports/2018/public-health-consequences-of-ecigarettes.aspx</a:t>
            </a:r>
            <a:endParaRPr lang="en-US" sz="1200" b="0" i="0" kern="1200" dirty="0">
              <a:solidFill>
                <a:schemeClr val="tx1"/>
              </a:solidFill>
              <a:effectLst/>
              <a:latin typeface="+mn-lt"/>
              <a:ea typeface="+mn-ea"/>
              <a:cs typeface="+mn-cs"/>
            </a:endParaRPr>
          </a:p>
          <a:p>
            <a:endParaRPr lang="en-US" u="none" baseline="0" dirty="0"/>
          </a:p>
        </p:txBody>
      </p:sp>
      <p:sp>
        <p:nvSpPr>
          <p:cNvPr id="4" name="Slide Number Placeholder 3"/>
          <p:cNvSpPr>
            <a:spLocks noGrp="1"/>
          </p:cNvSpPr>
          <p:nvPr>
            <p:ph type="sldNum" sz="quarter" idx="10"/>
          </p:nvPr>
        </p:nvSpPr>
        <p:spPr/>
        <p:txBody>
          <a:bodyPr/>
          <a:lstStyle/>
          <a:p>
            <a:fld id="{7369F988-8291-D446-8524-BA1D6A889AF6}" type="slidenum">
              <a:rPr lang="en-US" smtClean="0"/>
              <a:t>8</a:t>
            </a:fld>
            <a:endParaRPr lang="en-US" dirty="0"/>
          </a:p>
        </p:txBody>
      </p:sp>
    </p:spTree>
    <p:extLst>
      <p:ext uri="{BB962C8B-B14F-4D97-AF65-F5344CB8AC3E}">
        <p14:creationId xmlns:p14="http://schemas.microsoft.com/office/powerpoint/2010/main" val="18616816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fr-CA" sz="1200" kern="1200" dirty="0">
                <a:solidFill>
                  <a:schemeClr val="tx1"/>
                </a:solidFill>
                <a:effectLst/>
                <a:latin typeface="+mn-lt"/>
                <a:ea typeface="+mn-ea"/>
                <a:cs typeface="+mn-cs"/>
              </a:rPr>
              <a:t>L'exposition à la nicotine et aux autres substances chimiques contenues dans les cigarettes électroniques peut endommager les poumons. (15)</a:t>
            </a:r>
          </a:p>
          <a:p>
            <a:pPr marL="0" indent="0">
              <a:buFont typeface="Arial" panose="020B0604020202020204" pitchFamily="34" charset="0"/>
              <a:buNone/>
            </a:pPr>
            <a:endParaRPr lang="en-US" baseline="0" dirty="0"/>
          </a:p>
          <a:p>
            <a:pPr marL="171450" indent="-171450">
              <a:buFont typeface="Arial" panose="020B0604020202020204" pitchFamily="34" charset="0"/>
              <a:buChar char="•"/>
            </a:pPr>
            <a:r>
              <a:rPr lang="fr-CA" sz="1200" kern="1200" dirty="0">
                <a:solidFill>
                  <a:schemeClr val="tx1"/>
                </a:solidFill>
                <a:effectLst/>
                <a:latin typeface="+mn-lt"/>
                <a:ea typeface="+mn-ea"/>
                <a:cs typeface="+mn-cs"/>
              </a:rPr>
              <a:t>Les dommages aux poumons causés par les e-cigarettes sont similaires à ceux causés par les cigarettes. </a:t>
            </a:r>
            <a:r>
              <a:rPr lang="en-US" baseline="0" dirty="0"/>
              <a:t>(16) (17) (18) (19) (20)</a:t>
            </a:r>
          </a:p>
          <a:p>
            <a:pPr marL="171450" indent="-171450">
              <a:buFontTx/>
              <a:buChar char="-"/>
            </a:pPr>
            <a:endParaRPr lang="en-US" baseline="0" dirty="0"/>
          </a:p>
          <a:p>
            <a:pPr marL="171450" indent="-171450">
              <a:buFont typeface="Arial" panose="020B0604020202020204" pitchFamily="34" charset="0"/>
              <a:buChar char="•"/>
            </a:pPr>
            <a:r>
              <a:rPr lang="fr-CA" sz="1200" kern="1200" dirty="0">
                <a:solidFill>
                  <a:schemeClr val="tx1"/>
                </a:solidFill>
                <a:effectLst/>
                <a:latin typeface="+mn-lt"/>
                <a:ea typeface="+mn-ea"/>
                <a:cs typeface="+mn-cs"/>
              </a:rPr>
              <a:t>L'aérosol produit par les e-cigarettes contient de petites particules et des substances chimiques qui n'ont rien à faire dans les poumons ou l'organisme.</a:t>
            </a:r>
            <a:endParaRPr lang="en-US" baseline="0" dirty="0"/>
          </a:p>
          <a:p>
            <a:pPr marL="171450" indent="-171450">
              <a:buFontTx/>
              <a:buChar char="-"/>
            </a:pPr>
            <a:endParaRPr lang="en-US" baseline="0"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kern="1200" dirty="0">
                <a:solidFill>
                  <a:schemeClr val="tx1"/>
                </a:solidFill>
                <a:effectLst/>
                <a:latin typeface="+mn-lt"/>
                <a:ea typeface="+mn-ea"/>
                <a:cs typeface="+mn-cs"/>
              </a:rPr>
              <a:t>Les particules contenues dans l'aérosol peuvent aggraver les problèmes pulmonaires existants, rendre la respiration difficile et provoquer une irritation des oreilles, des yeux et de la gorge.</a:t>
            </a:r>
            <a:r>
              <a:rPr lang="en-US" baseline="0" dirty="0"/>
              <a:t> (4) </a:t>
            </a:r>
          </a:p>
          <a:p>
            <a:pPr marL="0" indent="0">
              <a:buFontTx/>
              <a:buNone/>
            </a:pPr>
            <a:endParaRPr lang="en-US" baseline="0" dirty="0"/>
          </a:p>
          <a:p>
            <a:pPr marL="0" indent="0">
              <a:buFontTx/>
              <a:buNone/>
            </a:pPr>
            <a:r>
              <a:rPr lang="en-US" b="1" u="sng" baseline="0" dirty="0" err="1"/>
              <a:t>Références</a:t>
            </a:r>
            <a:endParaRPr lang="en-US" b="1" u="sng"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4. </a:t>
            </a:r>
            <a:r>
              <a:rPr lang="fr-CA" sz="1200" b="0" i="0" kern="1200" noProof="0" dirty="0">
                <a:solidFill>
                  <a:schemeClr val="tx1"/>
                </a:solidFill>
                <a:effectLst/>
                <a:latin typeface="+mn-lt"/>
                <a:ea typeface="+mn-ea"/>
                <a:cs typeface="+mn-cs"/>
              </a:rPr>
              <a:t>Gouvernement du Canada. (2019). Considère les conséquences du </a:t>
            </a:r>
            <a:r>
              <a:rPr lang="fr-CA" sz="1200" b="0" i="0" kern="1200" noProof="0" dirty="0" err="1">
                <a:solidFill>
                  <a:schemeClr val="tx1"/>
                </a:solidFill>
                <a:effectLst/>
                <a:latin typeface="+mn-lt"/>
                <a:ea typeface="+mn-ea"/>
                <a:cs typeface="+mn-cs"/>
              </a:rPr>
              <a:t>vapotage</a:t>
            </a:r>
            <a:r>
              <a:rPr lang="fr-CA" sz="1200" b="0" i="0" kern="1200" noProof="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https://www.canada.ca/fr/services/sante/campagnes/vapotage.html</a:t>
            </a:r>
            <a:r>
              <a:rPr lang="en-US" sz="1200" b="1" i="0" u="none" strike="noStrike" kern="1200" baseline="0" dirty="0">
                <a:solidFill>
                  <a:schemeClr val="tx1"/>
                </a:solidFill>
                <a:effectLst/>
                <a:latin typeface="+mn-lt"/>
                <a:ea typeface="+mn-ea"/>
                <a:cs typeface="+mn-cs"/>
              </a:rPr>
              <a:t> </a:t>
            </a:r>
            <a:endParaRPr lang="en-CA" sz="1200" b="0" i="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u="none" baseline="0" dirty="0"/>
              <a:t>15. </a:t>
            </a:r>
            <a:r>
              <a:rPr lang="en-US" sz="1200" b="0" i="0" kern="1200" dirty="0" err="1">
                <a:solidFill>
                  <a:schemeClr val="tx1"/>
                </a:solidFill>
                <a:effectLst/>
                <a:latin typeface="+mn-lt"/>
                <a:ea typeface="+mn-ea"/>
                <a:cs typeface="+mn-cs"/>
              </a:rPr>
              <a:t>Hamberger</a:t>
            </a:r>
            <a:r>
              <a:rPr lang="en-US" sz="1200" b="0" i="0" kern="1200" dirty="0">
                <a:solidFill>
                  <a:schemeClr val="tx1"/>
                </a:solidFill>
                <a:effectLst/>
                <a:latin typeface="+mn-lt"/>
                <a:ea typeface="+mn-ea"/>
                <a:cs typeface="+mn-cs"/>
              </a:rPr>
              <a:t>, E. S. et Halpern-</a:t>
            </a:r>
            <a:r>
              <a:rPr lang="en-US" sz="1200" b="0" i="0" kern="1200" dirty="0" err="1">
                <a:solidFill>
                  <a:schemeClr val="tx1"/>
                </a:solidFill>
                <a:effectLst/>
                <a:latin typeface="+mn-lt"/>
                <a:ea typeface="+mn-ea"/>
                <a:cs typeface="+mn-cs"/>
              </a:rPr>
              <a:t>Felsher</a:t>
            </a:r>
            <a:r>
              <a:rPr lang="en-US" sz="1200" b="0" i="0" kern="1200" dirty="0">
                <a:solidFill>
                  <a:schemeClr val="tx1"/>
                </a:solidFill>
                <a:effectLst/>
                <a:latin typeface="+mn-lt"/>
                <a:ea typeface="+mn-ea"/>
                <a:cs typeface="+mn-cs"/>
              </a:rPr>
              <a:t>, B. (2020). Vaping in adolescents: epidemiology and respiratory harm. </a:t>
            </a:r>
            <a:r>
              <a:rPr lang="en-US" sz="1200" b="0" i="1" kern="1200" dirty="0">
                <a:solidFill>
                  <a:schemeClr val="tx1"/>
                </a:solidFill>
                <a:effectLst/>
                <a:latin typeface="+mn-lt"/>
                <a:ea typeface="+mn-ea"/>
                <a:cs typeface="+mn-cs"/>
              </a:rPr>
              <a:t>Current Opinion in Pediatrics</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32</a:t>
            </a:r>
            <a:r>
              <a:rPr lang="en-US" sz="1200" b="0" i="0" kern="1200" dirty="0">
                <a:solidFill>
                  <a:schemeClr val="tx1"/>
                </a:solidFill>
                <a:effectLst/>
                <a:latin typeface="+mn-lt"/>
                <a:ea typeface="+mn-ea"/>
                <a:cs typeface="+mn-cs"/>
              </a:rPr>
              <a:t>(3), 378-383.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u="none" dirty="0"/>
              <a:t>16.</a:t>
            </a:r>
            <a:r>
              <a:rPr lang="en-CA" sz="1200" b="0" i="0" kern="1200" dirty="0">
                <a:solidFill>
                  <a:schemeClr val="tx1"/>
                </a:solidFill>
                <a:effectLst/>
                <a:latin typeface="+mn-lt"/>
                <a:ea typeface="+mn-ea"/>
                <a:cs typeface="+mn-cs"/>
              </a:rPr>
              <a:t> Ghosh, A., Coakley, R. D., </a:t>
            </a:r>
            <a:r>
              <a:rPr lang="en-CA" sz="1200" b="0" i="0" kern="1200" dirty="0" err="1">
                <a:solidFill>
                  <a:schemeClr val="tx1"/>
                </a:solidFill>
                <a:effectLst/>
                <a:latin typeface="+mn-lt"/>
                <a:ea typeface="+mn-ea"/>
                <a:cs typeface="+mn-cs"/>
              </a:rPr>
              <a:t>Ghio</a:t>
            </a:r>
            <a:r>
              <a:rPr lang="en-CA" sz="1200" b="0" i="0" kern="1200" dirty="0">
                <a:solidFill>
                  <a:schemeClr val="tx1"/>
                </a:solidFill>
                <a:effectLst/>
                <a:latin typeface="+mn-lt"/>
                <a:ea typeface="+mn-ea"/>
                <a:cs typeface="+mn-cs"/>
              </a:rPr>
              <a:t>, A. J., </a:t>
            </a:r>
            <a:r>
              <a:rPr lang="en-CA" sz="1200" b="0" i="0" kern="1200" dirty="0" err="1">
                <a:solidFill>
                  <a:schemeClr val="tx1"/>
                </a:solidFill>
                <a:effectLst/>
                <a:latin typeface="+mn-lt"/>
                <a:ea typeface="+mn-ea"/>
                <a:cs typeface="+mn-cs"/>
              </a:rPr>
              <a:t>Muhlebach</a:t>
            </a:r>
            <a:r>
              <a:rPr lang="en-CA" sz="1200" b="0" i="0" kern="1200" dirty="0">
                <a:solidFill>
                  <a:schemeClr val="tx1"/>
                </a:solidFill>
                <a:effectLst/>
                <a:latin typeface="+mn-lt"/>
                <a:ea typeface="+mn-ea"/>
                <a:cs typeface="+mn-cs"/>
              </a:rPr>
              <a:t>, M. S., Esther Jr, C. R., Alexis, N. E. et </a:t>
            </a:r>
            <a:r>
              <a:rPr lang="en-CA" sz="1200" b="0" i="0" kern="1200" dirty="0" err="1">
                <a:solidFill>
                  <a:schemeClr val="tx1"/>
                </a:solidFill>
                <a:effectLst/>
                <a:latin typeface="+mn-lt"/>
                <a:ea typeface="+mn-ea"/>
                <a:cs typeface="+mn-cs"/>
              </a:rPr>
              <a:t>Tarran</a:t>
            </a:r>
            <a:r>
              <a:rPr lang="en-CA" sz="1200" b="0" i="0" kern="1200" dirty="0">
                <a:solidFill>
                  <a:schemeClr val="tx1"/>
                </a:solidFill>
                <a:effectLst/>
                <a:latin typeface="+mn-lt"/>
                <a:ea typeface="+mn-ea"/>
                <a:cs typeface="+mn-cs"/>
              </a:rPr>
              <a:t>, R. (2019). Chronic e-cigarette use increases neutrophil elastase and matrix metalloprotease levels in the lung. </a:t>
            </a:r>
            <a:r>
              <a:rPr lang="en-CA" sz="1200" b="0" i="1" kern="1200" dirty="0">
                <a:solidFill>
                  <a:schemeClr val="tx1"/>
                </a:solidFill>
                <a:effectLst/>
                <a:latin typeface="+mn-lt"/>
                <a:ea typeface="+mn-ea"/>
                <a:cs typeface="+mn-cs"/>
              </a:rPr>
              <a:t>American journal of respiratory and critical care medicine</a:t>
            </a:r>
            <a:r>
              <a:rPr lang="en-CA" sz="1200" b="0" i="0" kern="1200" dirty="0">
                <a:solidFill>
                  <a:schemeClr val="tx1"/>
                </a:solidFill>
                <a:effectLst/>
                <a:latin typeface="+mn-lt"/>
                <a:ea typeface="+mn-ea"/>
                <a:cs typeface="+mn-cs"/>
              </a:rPr>
              <a:t>, </a:t>
            </a:r>
            <a:r>
              <a:rPr lang="en-CA" sz="1200" b="0" i="1" kern="1200" dirty="0">
                <a:solidFill>
                  <a:schemeClr val="tx1"/>
                </a:solidFill>
                <a:effectLst/>
                <a:latin typeface="+mn-lt"/>
                <a:ea typeface="+mn-ea"/>
                <a:cs typeface="+mn-cs"/>
              </a:rPr>
              <a:t>200</a:t>
            </a:r>
            <a:r>
              <a:rPr lang="en-CA" sz="1200" b="0" i="0" kern="1200" dirty="0">
                <a:solidFill>
                  <a:schemeClr val="tx1"/>
                </a:solidFill>
                <a:effectLst/>
                <a:latin typeface="+mn-lt"/>
                <a:ea typeface="+mn-ea"/>
                <a:cs typeface="+mn-cs"/>
              </a:rPr>
              <a:t>(11), 1392-1401.</a:t>
            </a:r>
            <a:endParaRPr lang="en-US" u="none"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u="none" dirty="0"/>
              <a:t>17. </a:t>
            </a:r>
            <a:r>
              <a:rPr lang="en-CA" sz="1200" b="0" i="0" kern="1200" dirty="0" err="1">
                <a:solidFill>
                  <a:schemeClr val="tx1"/>
                </a:solidFill>
                <a:effectLst/>
                <a:latin typeface="+mn-lt"/>
                <a:ea typeface="+mn-ea"/>
                <a:cs typeface="+mn-cs"/>
              </a:rPr>
              <a:t>Reinikovaite</a:t>
            </a:r>
            <a:r>
              <a:rPr lang="en-CA" sz="1200" b="0" i="0" kern="1200" dirty="0">
                <a:solidFill>
                  <a:schemeClr val="tx1"/>
                </a:solidFill>
                <a:effectLst/>
                <a:latin typeface="+mn-lt"/>
                <a:ea typeface="+mn-ea"/>
                <a:cs typeface="+mn-cs"/>
              </a:rPr>
              <a:t>, V., Rodriguez, I. E., </a:t>
            </a:r>
            <a:r>
              <a:rPr lang="en-CA" sz="1200" b="0" i="0" kern="1200" dirty="0" err="1">
                <a:solidFill>
                  <a:schemeClr val="tx1"/>
                </a:solidFill>
                <a:effectLst/>
                <a:latin typeface="+mn-lt"/>
                <a:ea typeface="+mn-ea"/>
                <a:cs typeface="+mn-cs"/>
              </a:rPr>
              <a:t>Karoor</a:t>
            </a:r>
            <a:r>
              <a:rPr lang="en-CA" sz="1200" b="0" i="0" kern="1200" dirty="0">
                <a:solidFill>
                  <a:schemeClr val="tx1"/>
                </a:solidFill>
                <a:effectLst/>
                <a:latin typeface="+mn-lt"/>
                <a:ea typeface="+mn-ea"/>
                <a:cs typeface="+mn-cs"/>
              </a:rPr>
              <a:t>, V., Rau, A., Trinh, B. B., </a:t>
            </a:r>
            <a:r>
              <a:rPr lang="en-CA" sz="1200" b="0" i="0" kern="1200" dirty="0" err="1">
                <a:solidFill>
                  <a:schemeClr val="tx1"/>
                </a:solidFill>
                <a:effectLst/>
                <a:latin typeface="+mn-lt"/>
                <a:ea typeface="+mn-ea"/>
                <a:cs typeface="+mn-cs"/>
              </a:rPr>
              <a:t>Deleyiannis</a:t>
            </a:r>
            <a:r>
              <a:rPr lang="en-CA" sz="1200" b="0" i="0" kern="1200" dirty="0">
                <a:solidFill>
                  <a:schemeClr val="tx1"/>
                </a:solidFill>
                <a:effectLst/>
                <a:latin typeface="+mn-lt"/>
                <a:ea typeface="+mn-ea"/>
                <a:cs typeface="+mn-cs"/>
              </a:rPr>
              <a:t>, F. W. et </a:t>
            </a:r>
            <a:r>
              <a:rPr lang="en-CA" sz="1200" b="0" i="0" kern="1200" dirty="0" err="1">
                <a:solidFill>
                  <a:schemeClr val="tx1"/>
                </a:solidFill>
                <a:effectLst/>
                <a:latin typeface="+mn-lt"/>
                <a:ea typeface="+mn-ea"/>
                <a:cs typeface="+mn-cs"/>
              </a:rPr>
              <a:t>Taraseviciene</a:t>
            </a:r>
            <a:r>
              <a:rPr lang="en-CA" sz="1200" b="0" i="0" kern="1200" dirty="0">
                <a:solidFill>
                  <a:schemeClr val="tx1"/>
                </a:solidFill>
                <a:effectLst/>
                <a:latin typeface="+mn-lt"/>
                <a:ea typeface="+mn-ea"/>
                <a:cs typeface="+mn-cs"/>
              </a:rPr>
              <a:t>-Stewart, L. (2018). The effects of electronic cigarette vapour on the lung: direct comparison to tobacco smoke. </a:t>
            </a:r>
            <a:r>
              <a:rPr lang="en-CA" sz="1200" b="0" i="1" kern="1200" dirty="0">
                <a:solidFill>
                  <a:schemeClr val="tx1"/>
                </a:solidFill>
                <a:effectLst/>
                <a:latin typeface="+mn-lt"/>
                <a:ea typeface="+mn-ea"/>
                <a:cs typeface="+mn-cs"/>
              </a:rPr>
              <a:t>European Respiratory Journal</a:t>
            </a:r>
            <a:r>
              <a:rPr lang="en-CA" sz="1200" b="0" i="0" kern="1200" dirty="0">
                <a:solidFill>
                  <a:schemeClr val="tx1"/>
                </a:solidFill>
                <a:effectLst/>
                <a:latin typeface="+mn-lt"/>
                <a:ea typeface="+mn-ea"/>
                <a:cs typeface="+mn-cs"/>
              </a:rPr>
              <a:t>, </a:t>
            </a:r>
            <a:r>
              <a:rPr lang="en-CA" sz="1200" b="0" i="1" kern="1200" dirty="0">
                <a:solidFill>
                  <a:schemeClr val="tx1"/>
                </a:solidFill>
                <a:effectLst/>
                <a:latin typeface="+mn-lt"/>
                <a:ea typeface="+mn-ea"/>
                <a:cs typeface="+mn-cs"/>
              </a:rPr>
              <a:t>51</a:t>
            </a:r>
            <a:r>
              <a:rPr lang="en-CA" sz="1200" b="0" i="0" kern="1200" dirty="0">
                <a:solidFill>
                  <a:schemeClr val="tx1"/>
                </a:solidFill>
                <a:effectLst/>
                <a:latin typeface="+mn-lt"/>
                <a:ea typeface="+mn-ea"/>
                <a:cs typeface="+mn-cs"/>
              </a:rPr>
              <a:t>(4).</a:t>
            </a:r>
            <a:endParaRPr lang="en-US" u="none"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u="none" dirty="0"/>
              <a:t>18. </a:t>
            </a:r>
            <a:r>
              <a:rPr lang="en-CA" sz="1200" b="0" i="0" kern="1200" dirty="0" err="1">
                <a:solidFill>
                  <a:schemeClr val="tx1"/>
                </a:solidFill>
                <a:effectLst/>
                <a:latin typeface="+mn-lt"/>
                <a:ea typeface="+mn-ea"/>
                <a:cs typeface="+mn-cs"/>
              </a:rPr>
              <a:t>Reidel</a:t>
            </a:r>
            <a:r>
              <a:rPr lang="en-CA" sz="1200" b="0" i="0" kern="1200" dirty="0">
                <a:solidFill>
                  <a:schemeClr val="tx1"/>
                </a:solidFill>
                <a:effectLst/>
                <a:latin typeface="+mn-lt"/>
                <a:ea typeface="+mn-ea"/>
                <a:cs typeface="+mn-cs"/>
              </a:rPr>
              <a:t>, B., </a:t>
            </a:r>
            <a:r>
              <a:rPr lang="en-CA" sz="1200" b="0" i="0" kern="1200" dirty="0" err="1">
                <a:solidFill>
                  <a:schemeClr val="tx1"/>
                </a:solidFill>
                <a:effectLst/>
                <a:latin typeface="+mn-lt"/>
                <a:ea typeface="+mn-ea"/>
                <a:cs typeface="+mn-cs"/>
              </a:rPr>
              <a:t>Radicioni</a:t>
            </a:r>
            <a:r>
              <a:rPr lang="en-CA" sz="1200" b="0" i="0" kern="1200" dirty="0">
                <a:solidFill>
                  <a:schemeClr val="tx1"/>
                </a:solidFill>
                <a:effectLst/>
                <a:latin typeface="+mn-lt"/>
                <a:ea typeface="+mn-ea"/>
                <a:cs typeface="+mn-cs"/>
              </a:rPr>
              <a:t>, G., Clapp, P. W., Ford, A. A., </a:t>
            </a:r>
            <a:r>
              <a:rPr lang="en-CA" sz="1200" b="0" i="0" kern="1200" dirty="0" err="1">
                <a:solidFill>
                  <a:schemeClr val="tx1"/>
                </a:solidFill>
                <a:effectLst/>
                <a:latin typeface="+mn-lt"/>
                <a:ea typeface="+mn-ea"/>
                <a:cs typeface="+mn-cs"/>
              </a:rPr>
              <a:t>Abdelwahab</a:t>
            </a:r>
            <a:r>
              <a:rPr lang="en-CA" sz="1200" b="0" i="0" kern="1200" dirty="0">
                <a:solidFill>
                  <a:schemeClr val="tx1"/>
                </a:solidFill>
                <a:effectLst/>
                <a:latin typeface="+mn-lt"/>
                <a:ea typeface="+mn-ea"/>
                <a:cs typeface="+mn-cs"/>
              </a:rPr>
              <a:t>, S., </a:t>
            </a:r>
            <a:r>
              <a:rPr lang="en-CA" sz="1200" b="0" i="0" kern="1200" dirty="0" err="1">
                <a:solidFill>
                  <a:schemeClr val="tx1"/>
                </a:solidFill>
                <a:effectLst/>
                <a:latin typeface="+mn-lt"/>
                <a:ea typeface="+mn-ea"/>
                <a:cs typeface="+mn-cs"/>
              </a:rPr>
              <a:t>Rebuli</a:t>
            </a:r>
            <a:r>
              <a:rPr lang="en-CA" sz="1200" b="0" i="0" kern="1200" dirty="0">
                <a:solidFill>
                  <a:schemeClr val="tx1"/>
                </a:solidFill>
                <a:effectLst/>
                <a:latin typeface="+mn-lt"/>
                <a:ea typeface="+mn-ea"/>
                <a:cs typeface="+mn-cs"/>
              </a:rPr>
              <a:t>, M. E. et </a:t>
            </a:r>
            <a:r>
              <a:rPr lang="en-CA" sz="1200" b="0" i="0" kern="1200" dirty="0" err="1">
                <a:solidFill>
                  <a:schemeClr val="tx1"/>
                </a:solidFill>
                <a:effectLst/>
                <a:latin typeface="+mn-lt"/>
                <a:ea typeface="+mn-ea"/>
                <a:cs typeface="+mn-cs"/>
              </a:rPr>
              <a:t>Kesimer</a:t>
            </a:r>
            <a:r>
              <a:rPr lang="en-CA" sz="1200" b="0" i="0" kern="1200" dirty="0">
                <a:solidFill>
                  <a:schemeClr val="tx1"/>
                </a:solidFill>
                <a:effectLst/>
                <a:latin typeface="+mn-lt"/>
                <a:ea typeface="+mn-ea"/>
                <a:cs typeface="+mn-cs"/>
              </a:rPr>
              <a:t>, M. (2018). E-cigarette use causes a unique innate immune response in the lung, involving increased neutrophilic activation and altered mucin secretion. </a:t>
            </a:r>
            <a:r>
              <a:rPr lang="en-CA" sz="1200" b="0" i="1" kern="1200" dirty="0">
                <a:solidFill>
                  <a:schemeClr val="tx1"/>
                </a:solidFill>
                <a:effectLst/>
                <a:latin typeface="+mn-lt"/>
                <a:ea typeface="+mn-ea"/>
                <a:cs typeface="+mn-cs"/>
              </a:rPr>
              <a:t>American journal of respiratory and critical care medicine</a:t>
            </a:r>
            <a:r>
              <a:rPr lang="en-CA" sz="1200" b="0" i="0" kern="1200" dirty="0">
                <a:solidFill>
                  <a:schemeClr val="tx1"/>
                </a:solidFill>
                <a:effectLst/>
                <a:latin typeface="+mn-lt"/>
                <a:ea typeface="+mn-ea"/>
                <a:cs typeface="+mn-cs"/>
              </a:rPr>
              <a:t>, </a:t>
            </a:r>
            <a:r>
              <a:rPr lang="en-CA" sz="1200" b="0" i="1" kern="1200" dirty="0">
                <a:solidFill>
                  <a:schemeClr val="tx1"/>
                </a:solidFill>
                <a:effectLst/>
                <a:latin typeface="+mn-lt"/>
                <a:ea typeface="+mn-ea"/>
                <a:cs typeface="+mn-cs"/>
              </a:rPr>
              <a:t>197</a:t>
            </a:r>
            <a:r>
              <a:rPr lang="en-CA" sz="1200" b="0" i="0" kern="1200" dirty="0">
                <a:solidFill>
                  <a:schemeClr val="tx1"/>
                </a:solidFill>
                <a:effectLst/>
                <a:latin typeface="+mn-lt"/>
                <a:ea typeface="+mn-ea"/>
                <a:cs typeface="+mn-cs"/>
              </a:rPr>
              <a:t>(4), 492-501.</a:t>
            </a:r>
            <a:endParaRPr lang="en-US" u="none"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u="none" dirty="0"/>
              <a:t>19.</a:t>
            </a:r>
            <a:r>
              <a:rPr lang="en-US" sz="1200" b="0" i="0" kern="1200" dirty="0">
                <a:solidFill>
                  <a:schemeClr val="tx1"/>
                </a:solidFill>
                <a:effectLst/>
                <a:latin typeface="+mn-lt"/>
                <a:ea typeface="+mn-ea"/>
                <a:cs typeface="+mn-cs"/>
              </a:rPr>
              <a:t> Tanya Lewis. Smoking or Vaping May Increase the Risk of Severe Coronavirus Infection. Scientific American. https://www.scientificamerican.com/article/smoking-orvaping-may-increase-the-risk-of-a-severe-coronavirus-infection1/.</a:t>
            </a:r>
            <a:r>
              <a:rPr lang="en-US" sz="1200" b="0" i="0" kern="1200" dirty="0" err="1">
                <a:solidFill>
                  <a:schemeClr val="tx1"/>
                </a:solidFill>
                <a:effectLst/>
                <a:latin typeface="+mn-lt"/>
                <a:ea typeface="+mn-ea"/>
                <a:cs typeface="+mn-cs"/>
              </a:rPr>
              <a:t>Publié</a:t>
            </a:r>
            <a:r>
              <a:rPr lang="en-US" sz="1200" b="0" i="0" kern="1200" dirty="0">
                <a:solidFill>
                  <a:schemeClr val="tx1"/>
                </a:solidFill>
                <a:effectLst/>
                <a:latin typeface="+mn-lt"/>
                <a:ea typeface="+mn-ea"/>
                <a:cs typeface="+mn-cs"/>
              </a:rPr>
              <a:t> le 17 mars  2020. </a:t>
            </a:r>
            <a:r>
              <a:rPr lang="fr-CA" sz="1200" b="0" i="0" kern="1200" noProof="0" dirty="0">
                <a:solidFill>
                  <a:schemeClr val="tx1"/>
                </a:solidFill>
                <a:effectLst/>
                <a:latin typeface="+mn-lt"/>
                <a:ea typeface="+mn-ea"/>
                <a:cs typeface="+mn-cs"/>
              </a:rPr>
              <a:t>Accès : 30</a:t>
            </a:r>
            <a:r>
              <a:rPr lang="fr-CA" sz="1200" b="0" i="0" kern="1200" baseline="0" noProof="0" dirty="0">
                <a:solidFill>
                  <a:schemeClr val="tx1"/>
                </a:solidFill>
                <a:effectLst/>
                <a:latin typeface="+mn-lt"/>
                <a:ea typeface="+mn-ea"/>
                <a:cs typeface="+mn-cs"/>
              </a:rPr>
              <a:t> mars</a:t>
            </a:r>
            <a:r>
              <a:rPr lang="fr-CA" sz="1200" b="0" i="0" kern="1200" noProof="0" dirty="0">
                <a:solidFill>
                  <a:schemeClr val="tx1"/>
                </a:solidFill>
                <a:effectLst/>
                <a:latin typeface="+mn-lt"/>
                <a:ea typeface="+mn-ea"/>
                <a:cs typeface="+mn-cs"/>
              </a:rPr>
              <a:t> 2020.</a:t>
            </a:r>
            <a:r>
              <a:rPr lang="fr-CA" u="none" noProof="0" dirty="0"/>
              <a: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u="none" dirty="0"/>
              <a:t>20. </a:t>
            </a:r>
            <a:r>
              <a:rPr lang="fr-CA" u="none" noProof="0" dirty="0"/>
              <a:t>Unité de recherche sur le tabac</a:t>
            </a:r>
            <a:r>
              <a:rPr lang="fr-CA" u="none" baseline="0" noProof="0" dirty="0"/>
              <a:t> de l’</a:t>
            </a:r>
            <a:r>
              <a:rPr lang="fr-CA" sz="1200" b="0" i="0" kern="1200" noProof="0" dirty="0">
                <a:solidFill>
                  <a:schemeClr val="tx1"/>
                </a:solidFill>
                <a:effectLst/>
                <a:latin typeface="+mn-lt"/>
                <a:ea typeface="+mn-ea"/>
                <a:cs typeface="+mn-cs"/>
              </a:rPr>
              <a:t>Ontario. </a:t>
            </a:r>
            <a:r>
              <a:rPr lang="en-US" sz="1200" b="0" i="0" kern="1200" dirty="0">
                <a:solidFill>
                  <a:schemeClr val="tx1"/>
                </a:solidFill>
                <a:effectLst/>
                <a:latin typeface="+mn-lt"/>
                <a:ea typeface="+mn-ea"/>
                <a:cs typeface="+mn-cs"/>
              </a:rPr>
              <a:t>Are Smokers and Vapers at Higher Risk of COVID19 Infection?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https://www.otru.org/wp-content/uploads/2020/03/otru_covidfaqs_mar2020.pdf.</a:t>
            </a:r>
          </a:p>
          <a:p>
            <a:pPr marL="0" marR="0" lvl="0" indent="0" algn="l" defTabSz="457200" rtl="0" eaLnBrk="1" fontAlgn="auto" latinLnBrk="0" hangingPunct="1">
              <a:lnSpc>
                <a:spcPct val="100000"/>
              </a:lnSpc>
              <a:spcBef>
                <a:spcPts val="0"/>
              </a:spcBef>
              <a:spcAft>
                <a:spcPts val="0"/>
              </a:spcAft>
              <a:buClrTx/>
              <a:buSzTx/>
              <a:buFontTx/>
              <a:buNone/>
              <a:tabLst/>
              <a:defRPr/>
            </a:pPr>
            <a:r>
              <a:rPr lang="fr-CA" sz="1200" b="0" i="0" kern="1200" noProof="0" dirty="0">
                <a:solidFill>
                  <a:schemeClr val="tx1"/>
                </a:solidFill>
                <a:effectLst/>
                <a:latin typeface="+mn-lt"/>
                <a:ea typeface="+mn-ea"/>
                <a:cs typeface="+mn-cs"/>
              </a:rPr>
              <a:t>Publié le 30 mars 2020. Accès : 2 avril </a:t>
            </a:r>
            <a:r>
              <a:rPr lang="en-US" sz="1200" b="0" i="0" kern="1200" dirty="0">
                <a:solidFill>
                  <a:schemeClr val="tx1"/>
                </a:solidFill>
                <a:effectLst/>
                <a:latin typeface="+mn-lt"/>
                <a:ea typeface="+mn-ea"/>
                <a:cs typeface="+mn-cs"/>
              </a:rPr>
              <a:t>2020.</a:t>
            </a:r>
          </a:p>
          <a:p>
            <a:pPr marL="0" indent="0">
              <a:buFontTx/>
              <a:buNone/>
            </a:pPr>
            <a:endParaRPr lang="en-US" u="none" dirty="0"/>
          </a:p>
          <a:p>
            <a:pPr marL="0" indent="0">
              <a:buFontTx/>
              <a:buNone/>
            </a:pPr>
            <a:endParaRPr lang="en-CA" u="none" dirty="0"/>
          </a:p>
        </p:txBody>
      </p:sp>
      <p:sp>
        <p:nvSpPr>
          <p:cNvPr id="4" name="Slide Number Placeholder 3"/>
          <p:cNvSpPr>
            <a:spLocks noGrp="1"/>
          </p:cNvSpPr>
          <p:nvPr>
            <p:ph type="sldNum" sz="quarter" idx="10"/>
          </p:nvPr>
        </p:nvSpPr>
        <p:spPr/>
        <p:txBody>
          <a:bodyPr/>
          <a:lstStyle/>
          <a:p>
            <a:fld id="{7369F988-8291-D446-8524-BA1D6A889AF6}" type="slidenum">
              <a:rPr lang="en-US" smtClean="0"/>
              <a:t>9</a:t>
            </a:fld>
            <a:endParaRPr lang="en-US"/>
          </a:p>
        </p:txBody>
      </p:sp>
    </p:spTree>
    <p:extLst>
      <p:ext uri="{BB962C8B-B14F-4D97-AF65-F5344CB8AC3E}">
        <p14:creationId xmlns:p14="http://schemas.microsoft.com/office/powerpoint/2010/main" val="740546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352FFB-65B9-FD42-92F4-94861F00C58B}"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96541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352FFB-65B9-FD42-92F4-94861F00C58B}"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784287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352FFB-65B9-FD42-92F4-94861F00C58B}"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242908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4352FFB-65B9-FD42-92F4-94861F00C58B}" type="datetimeFigureOut">
              <a:rPr lang="en-US" smtClean="0">
                <a:solidFill>
                  <a:srgbClr val="FFFFFF">
                    <a:tint val="75000"/>
                  </a:srgbClr>
                </a:solidFill>
              </a:rPr>
              <a:pPr/>
              <a:t>8/12/2024</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37813C37-D21E-F74F-8A3D-D1D9A3E3770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758671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352FFB-65B9-FD42-92F4-94861F00C58B}" type="datetimeFigureOut">
              <a:rPr lang="en-US" smtClean="0">
                <a:solidFill>
                  <a:srgbClr val="FFFFFF">
                    <a:tint val="75000"/>
                  </a:srgbClr>
                </a:solidFill>
              </a:rPr>
              <a:pPr/>
              <a:t>8/12/2024</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37813C37-D21E-F74F-8A3D-D1D9A3E3770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4113396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352FFB-65B9-FD42-92F4-94861F00C58B}" type="datetimeFigureOut">
              <a:rPr lang="en-US" smtClean="0">
                <a:solidFill>
                  <a:srgbClr val="FFFFFF">
                    <a:tint val="75000"/>
                  </a:srgbClr>
                </a:solidFill>
              </a:rPr>
              <a:pPr/>
              <a:t>8/12/2024</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37813C37-D21E-F74F-8A3D-D1D9A3E3770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4328109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352FFB-65B9-FD42-92F4-94861F00C58B}" type="datetimeFigureOut">
              <a:rPr lang="en-US" smtClean="0">
                <a:solidFill>
                  <a:srgbClr val="FFFFFF">
                    <a:tint val="75000"/>
                  </a:srgbClr>
                </a:solidFill>
              </a:rPr>
              <a:pPr/>
              <a:t>8/12/2024</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37813C37-D21E-F74F-8A3D-D1D9A3E3770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339831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352FFB-65B9-FD42-92F4-94861F00C58B}" type="datetimeFigureOut">
              <a:rPr lang="en-US" smtClean="0">
                <a:solidFill>
                  <a:srgbClr val="FFFFFF">
                    <a:tint val="75000"/>
                  </a:srgbClr>
                </a:solidFill>
              </a:rPr>
              <a:pPr/>
              <a:t>8/12/2024</a:t>
            </a:fld>
            <a:endParaRPr lang="en-US">
              <a:solidFill>
                <a:srgbClr val="FFFFFF">
                  <a:tint val="75000"/>
                </a:srgbClr>
              </a:solidFill>
            </a:endParaRPr>
          </a:p>
        </p:txBody>
      </p:sp>
      <p:sp>
        <p:nvSpPr>
          <p:cNvPr id="8" name="Footer Placeholder 7"/>
          <p:cNvSpPr>
            <a:spLocks noGrp="1"/>
          </p:cNvSpPr>
          <p:nvPr>
            <p:ph type="ftr" sz="quarter" idx="11"/>
          </p:nvPr>
        </p:nvSpPr>
        <p:spPr/>
        <p:txBody>
          <a:bodyPr/>
          <a:lstStyle/>
          <a:p>
            <a:endParaRPr lang="en-US">
              <a:solidFill>
                <a:srgbClr val="FFFFFF">
                  <a:tint val="75000"/>
                </a:srgbClr>
              </a:solidFill>
            </a:endParaRPr>
          </a:p>
        </p:txBody>
      </p:sp>
      <p:sp>
        <p:nvSpPr>
          <p:cNvPr id="9" name="Slide Number Placeholder 8"/>
          <p:cNvSpPr>
            <a:spLocks noGrp="1"/>
          </p:cNvSpPr>
          <p:nvPr>
            <p:ph type="sldNum" sz="quarter" idx="12"/>
          </p:nvPr>
        </p:nvSpPr>
        <p:spPr/>
        <p:txBody>
          <a:bodyPr/>
          <a:lstStyle/>
          <a:p>
            <a:fld id="{37813C37-D21E-F74F-8A3D-D1D9A3E3770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3591382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352FFB-65B9-FD42-92F4-94861F00C58B}" type="datetimeFigureOut">
              <a:rPr lang="en-US" smtClean="0">
                <a:solidFill>
                  <a:srgbClr val="FFFFFF">
                    <a:tint val="75000"/>
                  </a:srgbClr>
                </a:solidFill>
              </a:rPr>
              <a:pPr/>
              <a:t>8/12/2024</a:t>
            </a:fld>
            <a:endParaRPr lang="en-US">
              <a:solidFill>
                <a:srgbClr val="FFFFFF">
                  <a:tint val="75000"/>
                </a:srgbClr>
              </a:solidFill>
            </a:endParaRPr>
          </a:p>
        </p:txBody>
      </p:sp>
      <p:sp>
        <p:nvSpPr>
          <p:cNvPr id="4" name="Footer Placeholder 3"/>
          <p:cNvSpPr>
            <a:spLocks noGrp="1"/>
          </p:cNvSpPr>
          <p:nvPr>
            <p:ph type="ftr" sz="quarter" idx="11"/>
          </p:nvPr>
        </p:nvSpPr>
        <p:spPr/>
        <p:txBody>
          <a:bodyPr/>
          <a:lstStyle/>
          <a:p>
            <a:endParaRPr lang="en-US">
              <a:solidFill>
                <a:srgbClr val="FFFFFF">
                  <a:tint val="75000"/>
                </a:srgbClr>
              </a:solidFill>
            </a:endParaRPr>
          </a:p>
        </p:txBody>
      </p:sp>
      <p:sp>
        <p:nvSpPr>
          <p:cNvPr id="5" name="Slide Number Placeholder 4"/>
          <p:cNvSpPr>
            <a:spLocks noGrp="1"/>
          </p:cNvSpPr>
          <p:nvPr>
            <p:ph type="sldNum" sz="quarter" idx="12"/>
          </p:nvPr>
        </p:nvSpPr>
        <p:spPr/>
        <p:txBody>
          <a:bodyPr/>
          <a:lstStyle/>
          <a:p>
            <a:fld id="{37813C37-D21E-F74F-8A3D-D1D9A3E3770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804050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52FFB-65B9-FD42-92F4-94861F00C58B}" type="datetimeFigureOut">
              <a:rPr lang="en-US" smtClean="0">
                <a:solidFill>
                  <a:srgbClr val="FFFFFF">
                    <a:tint val="75000"/>
                  </a:srgbClr>
                </a:solidFill>
              </a:rPr>
              <a:pPr/>
              <a:t>8/12/2024</a:t>
            </a:fld>
            <a:endParaRPr lang="en-US">
              <a:solidFill>
                <a:srgbClr val="FFFFFF">
                  <a:tint val="75000"/>
                </a:srgbClr>
              </a:solidFill>
            </a:endParaRPr>
          </a:p>
        </p:txBody>
      </p:sp>
      <p:sp>
        <p:nvSpPr>
          <p:cNvPr id="3" name="Footer Placeholder 2"/>
          <p:cNvSpPr>
            <a:spLocks noGrp="1"/>
          </p:cNvSpPr>
          <p:nvPr>
            <p:ph type="ftr" sz="quarter" idx="11"/>
          </p:nvPr>
        </p:nvSpPr>
        <p:spPr/>
        <p:txBody>
          <a:bodyPr/>
          <a:lstStyle/>
          <a:p>
            <a:endParaRPr lang="en-US">
              <a:solidFill>
                <a:srgbClr val="FFFFFF">
                  <a:tint val="75000"/>
                </a:srgbClr>
              </a:solidFill>
            </a:endParaRPr>
          </a:p>
        </p:txBody>
      </p:sp>
      <p:sp>
        <p:nvSpPr>
          <p:cNvPr id="4" name="Slide Number Placeholder 3"/>
          <p:cNvSpPr>
            <a:spLocks noGrp="1"/>
          </p:cNvSpPr>
          <p:nvPr>
            <p:ph type="sldNum" sz="quarter" idx="12"/>
          </p:nvPr>
        </p:nvSpPr>
        <p:spPr/>
        <p:txBody>
          <a:bodyPr/>
          <a:lstStyle/>
          <a:p>
            <a:fld id="{37813C37-D21E-F74F-8A3D-D1D9A3E3770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146896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352FFB-65B9-FD42-92F4-94861F00C58B}" type="datetimeFigureOut">
              <a:rPr lang="en-US" smtClean="0">
                <a:solidFill>
                  <a:srgbClr val="FFFFFF">
                    <a:tint val="75000"/>
                  </a:srgbClr>
                </a:solidFill>
              </a:rPr>
              <a:pPr/>
              <a:t>8/12/2024</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37813C37-D21E-F74F-8A3D-D1D9A3E3770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6902471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352FFB-65B9-FD42-92F4-94861F00C58B}"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23342211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352FFB-65B9-FD42-92F4-94861F00C58B}" type="datetimeFigureOut">
              <a:rPr lang="en-US" smtClean="0">
                <a:solidFill>
                  <a:srgbClr val="FFFFFF">
                    <a:tint val="75000"/>
                  </a:srgbClr>
                </a:solidFill>
              </a:rPr>
              <a:pPr/>
              <a:t>8/12/2024</a:t>
            </a:fld>
            <a:endParaRPr lang="en-US">
              <a:solidFill>
                <a:srgbClr val="FFFFFF">
                  <a:tint val="75000"/>
                </a:srgbClr>
              </a:solidFill>
            </a:endParaRPr>
          </a:p>
        </p:txBody>
      </p:sp>
      <p:sp>
        <p:nvSpPr>
          <p:cNvPr id="6" name="Footer Placeholder 5"/>
          <p:cNvSpPr>
            <a:spLocks noGrp="1"/>
          </p:cNvSpPr>
          <p:nvPr>
            <p:ph type="ftr" sz="quarter" idx="11"/>
          </p:nvPr>
        </p:nvSpPr>
        <p:spPr/>
        <p:txBody>
          <a:bodyPr/>
          <a:lstStyle/>
          <a:p>
            <a:endParaRPr lang="en-US">
              <a:solidFill>
                <a:srgbClr val="FFFFFF">
                  <a:tint val="75000"/>
                </a:srgbClr>
              </a:solidFill>
            </a:endParaRPr>
          </a:p>
        </p:txBody>
      </p:sp>
      <p:sp>
        <p:nvSpPr>
          <p:cNvPr id="7" name="Slide Number Placeholder 6"/>
          <p:cNvSpPr>
            <a:spLocks noGrp="1"/>
          </p:cNvSpPr>
          <p:nvPr>
            <p:ph type="sldNum" sz="quarter" idx="12"/>
          </p:nvPr>
        </p:nvSpPr>
        <p:spPr/>
        <p:txBody>
          <a:bodyPr/>
          <a:lstStyle/>
          <a:p>
            <a:fld id="{37813C37-D21E-F74F-8A3D-D1D9A3E3770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92505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352FFB-65B9-FD42-92F4-94861F00C58B}" type="datetimeFigureOut">
              <a:rPr lang="en-US" smtClean="0">
                <a:solidFill>
                  <a:srgbClr val="FFFFFF">
                    <a:tint val="75000"/>
                  </a:srgbClr>
                </a:solidFill>
              </a:rPr>
              <a:pPr/>
              <a:t>8/12/2024</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37813C37-D21E-F74F-8A3D-D1D9A3E3770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1001447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352FFB-65B9-FD42-92F4-94861F00C58B}" type="datetimeFigureOut">
              <a:rPr lang="en-US" smtClean="0">
                <a:solidFill>
                  <a:srgbClr val="FFFFFF">
                    <a:tint val="75000"/>
                  </a:srgbClr>
                </a:solidFill>
              </a:rPr>
              <a:pPr/>
              <a:t>8/12/2024</a:t>
            </a:fld>
            <a:endParaRPr lang="en-US">
              <a:solidFill>
                <a:srgbClr val="FFFFFF">
                  <a:tint val="75000"/>
                </a:srgbClr>
              </a:solidFill>
            </a:endParaRPr>
          </a:p>
        </p:txBody>
      </p:sp>
      <p:sp>
        <p:nvSpPr>
          <p:cNvPr id="5" name="Footer Placeholder 4"/>
          <p:cNvSpPr>
            <a:spLocks noGrp="1"/>
          </p:cNvSpPr>
          <p:nvPr>
            <p:ph type="ftr" sz="quarter" idx="11"/>
          </p:nvPr>
        </p:nvSpPr>
        <p:spPr/>
        <p:txBody>
          <a:bodyPr/>
          <a:lstStyle/>
          <a:p>
            <a:endParaRPr lang="en-US">
              <a:solidFill>
                <a:srgbClr val="FFFFFF">
                  <a:tint val="75000"/>
                </a:srgbClr>
              </a:solidFill>
            </a:endParaRPr>
          </a:p>
        </p:txBody>
      </p:sp>
      <p:sp>
        <p:nvSpPr>
          <p:cNvPr id="6" name="Slide Number Placeholder 5"/>
          <p:cNvSpPr>
            <a:spLocks noGrp="1"/>
          </p:cNvSpPr>
          <p:nvPr>
            <p:ph type="sldNum" sz="quarter" idx="12"/>
          </p:nvPr>
        </p:nvSpPr>
        <p:spPr/>
        <p:txBody>
          <a:bodyPr/>
          <a:lstStyle/>
          <a:p>
            <a:fld id="{37813C37-D21E-F74F-8A3D-D1D9A3E3770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2280224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4352FFB-65B9-FD42-92F4-94861F00C58B}" type="datetimeFigureOut">
              <a:rPr lang="en-US" smtClean="0"/>
              <a:t>8/12/2024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2674799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4352FFB-65B9-FD42-92F4-94861F00C58B}"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11076278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4352FFB-65B9-FD42-92F4-94861F00C58B}" type="datetimeFigureOut">
              <a:rPr lang="en-US" smtClean="0"/>
              <a:t>8/12/2024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756798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4352FFB-65B9-FD42-92F4-94861F00C58B}" type="datetimeFigureOut">
              <a:rPr lang="en-US" smtClean="0"/>
              <a:t>8/12/2024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3069192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352FFB-65B9-FD42-92F4-94861F00C58B}" type="datetimeFigureOut">
              <a:rPr lang="en-US" smtClean="0"/>
              <a:t>8/12/2024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3224770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352FFB-65B9-FD42-92F4-94861F00C58B}"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3098604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4352FFB-65B9-FD42-92F4-94861F00C58B}" type="datetimeFigureOut">
              <a:rPr lang="en-US" smtClean="0"/>
              <a:t>8/12/2024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813C37-D21E-F74F-8A3D-D1D9A3E37702}" type="slidenum">
              <a:rPr lang="en-US" smtClean="0"/>
              <a:t>‹#›</a:t>
            </a:fld>
            <a:endParaRPr lang="en-US"/>
          </a:p>
        </p:txBody>
      </p:sp>
    </p:spTree>
    <p:extLst>
      <p:ext uri="{BB962C8B-B14F-4D97-AF65-F5344CB8AC3E}">
        <p14:creationId xmlns:p14="http://schemas.microsoft.com/office/powerpoint/2010/main" val="6546808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52FFB-65B9-FD42-92F4-94861F00C58B}" type="datetimeFigureOut">
              <a:rPr lang="en-US" smtClean="0"/>
              <a:t>8/12/2024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13C37-D21E-F74F-8A3D-D1D9A3E37702}" type="slidenum">
              <a:rPr lang="en-US" smtClean="0"/>
              <a:t>‹#›</a:t>
            </a:fld>
            <a:endParaRPr lang="en-US"/>
          </a:p>
        </p:txBody>
      </p:sp>
    </p:spTree>
    <p:extLst>
      <p:ext uri="{BB962C8B-B14F-4D97-AF65-F5344CB8AC3E}">
        <p14:creationId xmlns:p14="http://schemas.microsoft.com/office/powerpoint/2010/main" val="207898697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352FFB-65B9-FD42-92F4-94861F00C58B}" type="datetimeFigureOut">
              <a:rPr lang="en-US" smtClean="0">
                <a:solidFill>
                  <a:srgbClr val="FFFFFF">
                    <a:tint val="75000"/>
                  </a:srgbClr>
                </a:solidFill>
              </a:rPr>
              <a:pPr/>
              <a:t>8/12/2024</a:t>
            </a:fld>
            <a:endParaRPr lang="en-US">
              <a:solidFill>
                <a:srgbClr val="FFFFFF">
                  <a:tint val="75000"/>
                </a:srgb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srgbClr val="FFFFFF">
                  <a:tint val="75000"/>
                </a:srgb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13C37-D21E-F74F-8A3D-D1D9A3E37702}" type="slidenum">
              <a:rPr lang="en-US" smtClean="0">
                <a:solidFill>
                  <a:srgbClr val="FFFFFF">
                    <a:tint val="75000"/>
                  </a:srgbClr>
                </a:solidFill>
              </a:rPr>
              <a:pPr/>
              <a:t>‹#›</a:t>
            </a:fld>
            <a:endParaRPr lang="en-US">
              <a:solidFill>
                <a:srgbClr val="FFFFFF">
                  <a:tint val="75000"/>
                </a:srgbClr>
              </a:solidFill>
            </a:endParaRPr>
          </a:p>
        </p:txBody>
      </p:sp>
    </p:spTree>
    <p:extLst>
      <p:ext uri="{BB962C8B-B14F-4D97-AF65-F5344CB8AC3E}">
        <p14:creationId xmlns:p14="http://schemas.microsoft.com/office/powerpoint/2010/main" val="38045909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tags" Target="../tags/tag3.xml"/><Relationship Id="rId7" Type="http://schemas.openxmlformats.org/officeDocument/2006/relationships/image" Target="../media/image16.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notesSlide" Target="../notesSlides/notesSlide13.xml"/><Relationship Id="rId5" Type="http://schemas.openxmlformats.org/officeDocument/2006/relationships/slideLayout" Target="../slideLayouts/slideLayout6.xml"/><Relationship Id="rId4" Type="http://schemas.openxmlformats.org/officeDocument/2006/relationships/tags" Target="../tags/tag4.xml"/><Relationship Id="rId9" Type="http://schemas.openxmlformats.org/officeDocument/2006/relationships/slide" Target="slide15.xml"/></Relationships>
</file>

<file path=ppt/slides/_rels/slide14.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8" Type="http://schemas.openxmlformats.org/officeDocument/2006/relationships/tags" Target="../tags/tag15.xml"/><Relationship Id="rId13" Type="http://schemas.openxmlformats.org/officeDocument/2006/relationships/hyperlink" Target="https://www.canada.ca/en/health-canada/services/smoking-tobacco/vaping/risks.html" TargetMode="External"/><Relationship Id="rId18" Type="http://schemas.openxmlformats.org/officeDocument/2006/relationships/hyperlink" Target="https://www.notanexperiment.ca/wp-content/uploads/2020/11/Take-Action-PLEDGE-FORM.pdf" TargetMode="External"/><Relationship Id="rId3" Type="http://schemas.openxmlformats.org/officeDocument/2006/relationships/tags" Target="../tags/tag10.xml"/><Relationship Id="rId7" Type="http://schemas.openxmlformats.org/officeDocument/2006/relationships/tags" Target="../tags/tag14.xml"/><Relationship Id="rId12" Type="http://schemas.openxmlformats.org/officeDocument/2006/relationships/hyperlink" Target="http://www.notanexperiment.ca/" TargetMode="External"/><Relationship Id="rId17" Type="http://schemas.openxmlformats.org/officeDocument/2006/relationships/hyperlink" Target="https://www.notanexperiment.ca/downloads/" TargetMode="External"/><Relationship Id="rId2" Type="http://schemas.openxmlformats.org/officeDocument/2006/relationships/tags" Target="../tags/tag9.xml"/><Relationship Id="rId16" Type="http://schemas.openxmlformats.org/officeDocument/2006/relationships/hyperlink" Target="http://https/considertheconsequences.ca" TargetMode="External"/><Relationship Id="rId1" Type="http://schemas.openxmlformats.org/officeDocument/2006/relationships/tags" Target="../tags/tag8.xml"/><Relationship Id="rId6" Type="http://schemas.openxmlformats.org/officeDocument/2006/relationships/tags" Target="../tags/tag13.xml"/><Relationship Id="rId11" Type="http://schemas.openxmlformats.org/officeDocument/2006/relationships/notesSlide" Target="../notesSlides/notesSlide19.xml"/><Relationship Id="rId5" Type="http://schemas.openxmlformats.org/officeDocument/2006/relationships/tags" Target="../tags/tag12.xml"/><Relationship Id="rId15" Type="http://schemas.openxmlformats.org/officeDocument/2006/relationships/hyperlink" Target="https://www.notanexperiment.ca/dl/pledge" TargetMode="External"/><Relationship Id="rId10" Type="http://schemas.openxmlformats.org/officeDocument/2006/relationships/slideLayout" Target="../slideLayouts/slideLayout17.xml"/><Relationship Id="rId19" Type="http://schemas.openxmlformats.org/officeDocument/2006/relationships/image" Target="../media/image23.png"/><Relationship Id="rId4" Type="http://schemas.openxmlformats.org/officeDocument/2006/relationships/tags" Target="../tags/tag11.xml"/><Relationship Id="rId9" Type="http://schemas.openxmlformats.org/officeDocument/2006/relationships/tags" Target="../tags/tag16.xml"/><Relationship Id="rId14" Type="http://schemas.openxmlformats.org/officeDocument/2006/relationships/hyperlink" Target="http://www.notanexperiment.ca/download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20.xml"/><Relationship Id="rId13" Type="http://schemas.openxmlformats.org/officeDocument/2006/relationships/hyperlink" Target="http://https/considertheconsequences.ca" TargetMode="External"/><Relationship Id="rId3" Type="http://schemas.openxmlformats.org/officeDocument/2006/relationships/tags" Target="../tags/tag19.xml"/><Relationship Id="rId7" Type="http://schemas.openxmlformats.org/officeDocument/2006/relationships/slideLayout" Target="../slideLayouts/slideLayout6.xml"/><Relationship Id="rId12" Type="http://schemas.openxmlformats.org/officeDocument/2006/relationships/hyperlink" Target="https://www.notanexperiment.ca/dl/pledge" TargetMode="Externa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hyperlink" Target="http://www.notanexperiment.ca/downloads/" TargetMode="External"/><Relationship Id="rId5" Type="http://schemas.openxmlformats.org/officeDocument/2006/relationships/tags" Target="../tags/tag21.xml"/><Relationship Id="rId15" Type="http://schemas.openxmlformats.org/officeDocument/2006/relationships/image" Target="../media/image24.png"/><Relationship Id="rId10" Type="http://schemas.openxmlformats.org/officeDocument/2006/relationships/hyperlink" Target="https://www.canada.ca/en/health-canada/services/smoking-tobacco/vaping/risks.html" TargetMode="External"/><Relationship Id="rId4" Type="http://schemas.openxmlformats.org/officeDocument/2006/relationships/tags" Target="../tags/tag20.xml"/><Relationship Id="rId9" Type="http://schemas.openxmlformats.org/officeDocument/2006/relationships/hyperlink" Target="http://www.notanexperiment.ca/" TargetMode="External"/><Relationship Id="rId14" Type="http://schemas.openxmlformats.org/officeDocument/2006/relationships/hyperlink" Target="https://www.notanexperiment.ca/download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23.xml"/><Relationship Id="rId13" Type="http://schemas.openxmlformats.org/officeDocument/2006/relationships/hyperlink" Target="http://https/considertheconsequences.ca" TargetMode="External"/><Relationship Id="rId3" Type="http://schemas.openxmlformats.org/officeDocument/2006/relationships/tags" Target="../tags/tag25.xml"/><Relationship Id="rId7" Type="http://schemas.openxmlformats.org/officeDocument/2006/relationships/slideLayout" Target="../slideLayouts/slideLayout6.xml"/><Relationship Id="rId12" Type="http://schemas.openxmlformats.org/officeDocument/2006/relationships/hyperlink" Target="https://www.notanexperiment.ca/dl/pledge" TargetMode="External"/><Relationship Id="rId2" Type="http://schemas.openxmlformats.org/officeDocument/2006/relationships/tags" Target="../tags/tag24.xml"/><Relationship Id="rId16" Type="http://schemas.openxmlformats.org/officeDocument/2006/relationships/image" Target="../media/image28.png"/><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hyperlink" Target="http://www.notanexperiment.ca/downloads/" TargetMode="External"/><Relationship Id="rId5" Type="http://schemas.openxmlformats.org/officeDocument/2006/relationships/tags" Target="../tags/tag27.xml"/><Relationship Id="rId15" Type="http://schemas.openxmlformats.org/officeDocument/2006/relationships/image" Target="../media/image27.png"/><Relationship Id="rId10" Type="http://schemas.openxmlformats.org/officeDocument/2006/relationships/hyperlink" Target="https://www.canada.ca/en/health-canada/services/smoking-tobacco/vaping/risks.html" TargetMode="External"/><Relationship Id="rId4" Type="http://schemas.openxmlformats.org/officeDocument/2006/relationships/tags" Target="../tags/tag26.xml"/><Relationship Id="rId9" Type="http://schemas.openxmlformats.org/officeDocument/2006/relationships/hyperlink" Target="http://www.notanexperiment.ca/" TargetMode="External"/><Relationship Id="rId14" Type="http://schemas.openxmlformats.org/officeDocument/2006/relationships/hyperlink" Target="https://www.notanexperiment.ca/download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Picture 3" descr="SMDHU_Vape_Powerpoint_FR_Dec17_Cover.png">
            <a:extLst>
              <a:ext uri="{FF2B5EF4-FFF2-40B4-BE49-F238E27FC236}">
                <a16:creationId xmlns:a16="http://schemas.microsoft.com/office/drawing/2014/main" id="{19A62AB0-DF7A-4C6F-A3CB-AC65EF9108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97809"/>
            <a:ext cx="9144000" cy="6858000"/>
          </a:xfrm>
          <a:prstGeom prst="rect">
            <a:avLst/>
          </a:prstGeom>
        </p:spPr>
      </p:pic>
      <p:sp>
        <p:nvSpPr>
          <p:cNvPr id="2" name="TextBox 1">
            <a:extLst>
              <a:ext uri="{FF2B5EF4-FFF2-40B4-BE49-F238E27FC236}">
                <a16:creationId xmlns:a16="http://schemas.microsoft.com/office/drawing/2014/main" id="{21108C59-CDBC-5D1F-4F58-E6ADDECC8A61}"/>
              </a:ext>
            </a:extLst>
          </p:cNvPr>
          <p:cNvSpPr txBox="1"/>
          <p:nvPr/>
        </p:nvSpPr>
        <p:spPr>
          <a:xfrm>
            <a:off x="2027816" y="3045639"/>
            <a:ext cx="5282005" cy="400110"/>
          </a:xfrm>
          <a:prstGeom prst="rect">
            <a:avLst/>
          </a:prstGeom>
          <a:solidFill>
            <a:srgbClr val="F1553B"/>
          </a:solidFill>
        </p:spPr>
        <p:txBody>
          <a:bodyPr wrap="square" rtlCol="0">
            <a:spAutoFit/>
          </a:bodyPr>
          <a:lstStyle/>
          <a:p>
            <a:pPr marL="0" marR="0">
              <a:spcBef>
                <a:spcPts val="0"/>
              </a:spcBef>
              <a:spcAft>
                <a:spcPts val="0"/>
              </a:spcAft>
            </a:pPr>
            <a:r>
              <a:rPr lang="en-CA" sz="2000" dirty="0">
                <a:solidFill>
                  <a:schemeClr val="bg1"/>
                </a:solidFill>
                <a:effectLst/>
                <a:latin typeface="Futura PT Book" panose="020B0502020204020303" pitchFamily="34" charset="0"/>
                <a:ea typeface="Calibri" panose="020F0502020204030204" pitchFamily="34" charset="0"/>
              </a:rPr>
              <a:t>Le vapotage a des effets long terme sur la santé.</a:t>
            </a:r>
            <a:endParaRPr lang="en-US" sz="2000" dirty="0">
              <a:solidFill>
                <a:schemeClr val="bg1"/>
              </a:solidFill>
              <a:effectLst/>
              <a:latin typeface="Futura PT Book" panose="020B0502020204020303" pitchFamily="34" charset="0"/>
              <a:ea typeface="Calibri" panose="020F0502020204030204" pitchFamily="34" charset="0"/>
            </a:endParaRPr>
          </a:p>
        </p:txBody>
      </p:sp>
      <p:pic>
        <p:nvPicPr>
          <p:cNvPr id="5" name="Picture 4" descr="Text&#10;&#10;Description automatically generated">
            <a:extLst>
              <a:ext uri="{FF2B5EF4-FFF2-40B4-BE49-F238E27FC236}">
                <a16:creationId xmlns:a16="http://schemas.microsoft.com/office/drawing/2014/main" id="{7C9F3BD2-4515-EF7E-5D43-C77EC9BB4169}"/>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4101214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CED00"/>
        </a:solidFill>
        <a:effectLst/>
      </p:bgPr>
    </p:bg>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653E9167-3381-405E-B474-C6E0DDB2EDC2}"/>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3917950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5F723462-6711-4C83-8DB5-8CED0CC9CE80}"/>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42851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EDE54"/>
        </a:solidFill>
        <a:effectLst/>
      </p:bgPr>
    </p:bg>
    <p:spTree>
      <p:nvGrpSpPr>
        <p:cNvPr id="1" name=""/>
        <p:cNvGrpSpPr/>
        <p:nvPr/>
      </p:nvGrpSpPr>
      <p:grpSpPr>
        <a:xfrm>
          <a:off x="0" y="0"/>
          <a:ext cx="0" cy="0"/>
          <a:chOff x="0" y="0"/>
          <a:chExt cx="0" cy="0"/>
        </a:xfrm>
      </p:grpSpPr>
      <p:pic>
        <p:nvPicPr>
          <p:cNvPr id="5" name="Picture 4" descr="A picture containing logo&#10;&#10;Description automatically generated">
            <a:extLst>
              <a:ext uri="{FF2B5EF4-FFF2-40B4-BE49-F238E27FC236}">
                <a16:creationId xmlns:a16="http://schemas.microsoft.com/office/drawing/2014/main" id="{ED5035E6-04E6-4AB6-AC1D-5CD7BB5887A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84497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15B40"/>
        </a:solidFill>
        <a:effectLst/>
      </p:bgPr>
    </p:bg>
    <p:spTree>
      <p:nvGrpSpPr>
        <p:cNvPr id="1" name=""/>
        <p:cNvGrpSpPr/>
        <p:nvPr/>
      </p:nvGrpSpPr>
      <p:grpSpPr>
        <a:xfrm>
          <a:off x="0" y="0"/>
          <a:ext cx="0" cy="0"/>
          <a:chOff x="0" y="0"/>
          <a:chExt cx="0" cy="0"/>
        </a:xfrm>
      </p:grpSpPr>
      <p:sp>
        <p:nvSpPr>
          <p:cNvPr id="3" name="TextBox 2"/>
          <p:cNvSpPr txBox="1"/>
          <p:nvPr>
            <p:custDataLst>
              <p:tags r:id="rId1"/>
            </p:custDataLst>
          </p:nvPr>
        </p:nvSpPr>
        <p:spPr>
          <a:xfrm>
            <a:off x="849086" y="4931229"/>
            <a:ext cx="5802085" cy="369332"/>
          </a:xfrm>
          <a:prstGeom prst="rect">
            <a:avLst/>
          </a:prstGeom>
          <a:noFill/>
        </p:spPr>
        <p:txBody>
          <a:bodyPr wrap="square" rtlCol="0">
            <a:spAutoFit/>
          </a:bodyPr>
          <a:lstStyle/>
          <a:p>
            <a:endParaRPr lang="en-CA" dirty="0"/>
          </a:p>
        </p:txBody>
      </p:sp>
      <p:pic>
        <p:nvPicPr>
          <p:cNvPr id="5" name="Picture 4" descr="Text&#10;&#10;Description automatically generated">
            <a:extLst>
              <a:ext uri="{FF2B5EF4-FFF2-40B4-BE49-F238E27FC236}">
                <a16:creationId xmlns:a16="http://schemas.microsoft.com/office/drawing/2014/main" id="{A4745BBC-FAAE-42E9-BE21-CDD21F6C7998}"/>
              </a:ext>
            </a:extLst>
          </p:cNvPr>
          <p:cNvPicPr>
            <a:picLocks noChangeAspect="1"/>
          </p:cNvPicPr>
          <p:nvPr/>
        </p:nvPicPr>
        <p:blipFill>
          <a:blip r:embed="rId7"/>
          <a:stretch>
            <a:fillRect/>
          </a:stretch>
        </p:blipFill>
        <p:spPr>
          <a:xfrm>
            <a:off x="0" y="73947"/>
            <a:ext cx="9144000" cy="6858000"/>
          </a:xfrm>
          <a:prstGeom prst="rect">
            <a:avLst/>
          </a:prstGeom>
        </p:spPr>
      </p:pic>
      <p:sp>
        <p:nvSpPr>
          <p:cNvPr id="16" name="Oval 15"/>
          <p:cNvSpPr/>
          <p:nvPr>
            <p:custDataLst>
              <p:tags r:id="rId2"/>
            </p:custDataLst>
          </p:nvPr>
        </p:nvSpPr>
        <p:spPr>
          <a:xfrm>
            <a:off x="412358" y="2699381"/>
            <a:ext cx="515690" cy="531932"/>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solidFill>
                  <a:schemeClr val="tx1"/>
                </a:solidFill>
                <a:latin typeface="Futura PT Bold" panose="020B0902020204020203" pitchFamily="34" charset="0"/>
                <a:hlinkClick r:id="rId8" action="ppaction://hlinksldjump"/>
              </a:rPr>
              <a:t>A</a:t>
            </a:r>
            <a:endParaRPr lang="en-CA" sz="2400" dirty="0">
              <a:solidFill>
                <a:schemeClr val="tx1"/>
              </a:solidFill>
              <a:latin typeface="Futura PT Bold" panose="020B0902020204020203" pitchFamily="34" charset="0"/>
            </a:endParaRPr>
          </a:p>
        </p:txBody>
      </p:sp>
      <p:sp>
        <p:nvSpPr>
          <p:cNvPr id="19" name="Oval 18"/>
          <p:cNvSpPr/>
          <p:nvPr>
            <p:custDataLst>
              <p:tags r:id="rId3"/>
            </p:custDataLst>
          </p:nvPr>
        </p:nvSpPr>
        <p:spPr>
          <a:xfrm>
            <a:off x="412358" y="3316537"/>
            <a:ext cx="543698" cy="494269"/>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Futura PT Bold" panose="020B0902020204020203" pitchFamily="34" charset="0"/>
                <a:hlinkClick r:id="rId9" action="ppaction://hlinksldjump"/>
              </a:rPr>
              <a:t>B</a:t>
            </a:r>
            <a:endParaRPr lang="en-CA" sz="2400" dirty="0">
              <a:latin typeface="Futura PT Bold" panose="020B0902020204020203" pitchFamily="34" charset="0"/>
            </a:endParaRPr>
          </a:p>
        </p:txBody>
      </p:sp>
      <p:sp>
        <p:nvSpPr>
          <p:cNvPr id="20" name="Oval 19"/>
          <p:cNvSpPr/>
          <p:nvPr>
            <p:custDataLst>
              <p:tags r:id="rId4"/>
            </p:custDataLst>
          </p:nvPr>
        </p:nvSpPr>
        <p:spPr>
          <a:xfrm>
            <a:off x="412358" y="4266512"/>
            <a:ext cx="543698" cy="494269"/>
          </a:xfrm>
          <a:prstGeom prst="ellipse">
            <a:avLst/>
          </a:prstGeom>
          <a:solidFill>
            <a:schemeClr val="bg1"/>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a:latin typeface="Futura PT Bold" panose="020B0902020204020203" pitchFamily="34" charset="0"/>
                <a:hlinkClick r:id="rId8" action="ppaction://hlinksldjump"/>
              </a:rPr>
              <a:t>C</a:t>
            </a:r>
            <a:endParaRPr lang="en-CA" sz="2400" dirty="0">
              <a:latin typeface="Futura PT Bold" panose="020B0902020204020203" pitchFamily="34" charset="0"/>
            </a:endParaRPr>
          </a:p>
        </p:txBody>
      </p:sp>
    </p:spTree>
    <p:extLst>
      <p:ext uri="{BB962C8B-B14F-4D97-AF65-F5344CB8AC3E}">
        <p14:creationId xmlns:p14="http://schemas.microsoft.com/office/powerpoint/2010/main" val="23338653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15B40"/>
        </a:solidFill>
        <a:effectLst/>
      </p:bgPr>
    </p:bg>
    <p:spTree>
      <p:nvGrpSpPr>
        <p:cNvPr id="1" name=""/>
        <p:cNvGrpSpPr/>
        <p:nvPr/>
      </p:nvGrpSpPr>
      <p:grpSpPr>
        <a:xfrm>
          <a:off x="0" y="0"/>
          <a:ext cx="0" cy="0"/>
          <a:chOff x="0" y="0"/>
          <a:chExt cx="0" cy="0"/>
        </a:xfrm>
      </p:grpSpPr>
      <p:pic>
        <p:nvPicPr>
          <p:cNvPr id="5" name="Picture 4" descr="Shape&#10;&#10;Description automatically generated">
            <a:hlinkClick r:id="rId3" action="ppaction://hlinksldjump"/>
            <a:extLst>
              <a:ext uri="{FF2B5EF4-FFF2-40B4-BE49-F238E27FC236}">
                <a16:creationId xmlns:a16="http://schemas.microsoft.com/office/drawing/2014/main" id="{311BA16A-5E57-4511-A5E2-A8D4515EC36E}"/>
              </a:ext>
            </a:extLst>
          </p:cNvPr>
          <p:cNvPicPr>
            <a:picLocks noChangeAspect="1"/>
          </p:cNvPicPr>
          <p:nvPr/>
        </p:nvPicPr>
        <p:blipFill>
          <a:blip r:embed="rId4"/>
          <a:stretch>
            <a:fillRect/>
          </a:stretch>
        </p:blipFill>
        <p:spPr>
          <a:xfrm>
            <a:off x="0" y="0"/>
            <a:ext cx="9144000" cy="6858000"/>
          </a:xfrm>
          <a:prstGeom prst="rect">
            <a:avLst/>
          </a:prstGeom>
        </p:spPr>
      </p:pic>
    </p:spTree>
    <p:extLst>
      <p:ext uri="{BB962C8B-B14F-4D97-AF65-F5344CB8AC3E}">
        <p14:creationId xmlns:p14="http://schemas.microsoft.com/office/powerpoint/2010/main" val="30948316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15B40"/>
        </a:solidFill>
        <a:effectLst/>
      </p:bgPr>
    </p:bg>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80AB2EBB-0E99-48B5-B887-E188376895F6}"/>
              </a:ext>
            </a:extLst>
          </p:cNvPr>
          <p:cNvPicPr>
            <a:picLocks noChangeAspect="1"/>
          </p:cNvPicPr>
          <p:nvPr/>
        </p:nvPicPr>
        <p:blipFill>
          <a:blip r:embed="rId4"/>
          <a:stretch>
            <a:fillRect/>
          </a:stretch>
        </p:blipFill>
        <p:spPr>
          <a:xfrm>
            <a:off x="0" y="0"/>
            <a:ext cx="9144000" cy="6858000"/>
          </a:xfrm>
          <a:prstGeom prst="rect">
            <a:avLst/>
          </a:prstGeom>
        </p:spPr>
      </p:pic>
      <p:sp>
        <p:nvSpPr>
          <p:cNvPr id="14" name="Right Arrow 13"/>
          <p:cNvSpPr/>
          <p:nvPr>
            <p:custDataLst>
              <p:tags r:id="rId1"/>
            </p:custDataLst>
          </p:nvPr>
        </p:nvSpPr>
        <p:spPr>
          <a:xfrm>
            <a:off x="3374158" y="6255465"/>
            <a:ext cx="613831" cy="276217"/>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4373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62D91"/>
        </a:solidFill>
        <a:effectLst/>
      </p:bgPr>
    </p:bg>
    <p:spTree>
      <p:nvGrpSpPr>
        <p:cNvPr id="1" name=""/>
        <p:cNvGrpSpPr/>
        <p:nvPr/>
      </p:nvGrpSpPr>
      <p:grpSpPr>
        <a:xfrm>
          <a:off x="0" y="0"/>
          <a:ext cx="0" cy="0"/>
          <a:chOff x="0" y="0"/>
          <a:chExt cx="0" cy="0"/>
        </a:xfrm>
      </p:grpSpPr>
      <p:pic>
        <p:nvPicPr>
          <p:cNvPr id="3" name="Picture 2" descr="A picture containing map&#10;&#10;Description automatically generated">
            <a:extLst>
              <a:ext uri="{FF2B5EF4-FFF2-40B4-BE49-F238E27FC236}">
                <a16:creationId xmlns:a16="http://schemas.microsoft.com/office/drawing/2014/main" id="{DDA42837-3CB1-48F5-9EE8-F7D26736306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8656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14" name="Picture 13"/>
          <p:cNvPicPr>
            <a:picLocks noChangeAspect="1"/>
          </p:cNvPicPr>
          <p:nvPr>
            <p:custDataLst>
              <p:tags r:id="rId1"/>
            </p:custDataLst>
          </p:nvPr>
        </p:nvPicPr>
        <p:blipFill>
          <a:blip r:embed="rId5"/>
          <a:stretch>
            <a:fillRect/>
          </a:stretch>
        </p:blipFill>
        <p:spPr>
          <a:xfrm>
            <a:off x="7721728" y="2365145"/>
            <a:ext cx="447675" cy="457200"/>
          </a:xfrm>
          <a:prstGeom prst="rect">
            <a:avLst/>
          </a:prstGeom>
        </p:spPr>
      </p:pic>
      <p:pic>
        <p:nvPicPr>
          <p:cNvPr id="15" name="Picture 14"/>
          <p:cNvPicPr>
            <a:picLocks noChangeAspect="1"/>
          </p:cNvPicPr>
          <p:nvPr>
            <p:custDataLst>
              <p:tags r:id="rId2"/>
            </p:custDataLst>
          </p:nvPr>
        </p:nvPicPr>
        <p:blipFill>
          <a:blip r:embed="rId5"/>
          <a:stretch>
            <a:fillRect/>
          </a:stretch>
        </p:blipFill>
        <p:spPr>
          <a:xfrm>
            <a:off x="2190992" y="4562661"/>
            <a:ext cx="447675" cy="457200"/>
          </a:xfrm>
          <a:prstGeom prst="rect">
            <a:avLst/>
          </a:prstGeom>
        </p:spPr>
      </p:pic>
      <p:pic>
        <p:nvPicPr>
          <p:cNvPr id="3" name="Picture 2" descr="A picture containing company name&#10;&#10;Description automatically generated">
            <a:extLst>
              <a:ext uri="{FF2B5EF4-FFF2-40B4-BE49-F238E27FC236}">
                <a16:creationId xmlns:a16="http://schemas.microsoft.com/office/drawing/2014/main" id="{BFD64BDB-B50B-4087-9A9D-BF03DF5AE1FE}"/>
              </a:ext>
            </a:extLst>
          </p:cNvPr>
          <p:cNvPicPr>
            <a:picLocks noChangeAspect="1"/>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4286276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22E0C0-78AE-4D58-B5C1-6F7C6859D95D}"/>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987835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1553B"/>
        </a:solidFill>
        <a:effectLst/>
      </p:bgPr>
    </p:bg>
    <p:spTree>
      <p:nvGrpSpPr>
        <p:cNvPr id="1" name=""/>
        <p:cNvGrpSpPr/>
        <p:nvPr/>
      </p:nvGrpSpPr>
      <p:grpSpPr>
        <a:xfrm>
          <a:off x="0" y="0"/>
          <a:ext cx="0" cy="0"/>
          <a:chOff x="0" y="0"/>
          <a:chExt cx="0" cy="0"/>
        </a:xfrm>
      </p:grpSpPr>
      <p:sp>
        <p:nvSpPr>
          <p:cNvPr id="18" name="Rectangle 17">
            <a:hlinkClick r:id="rId12"/>
            <a:extLst>
              <a:ext uri="{FF2B5EF4-FFF2-40B4-BE49-F238E27FC236}">
                <a16:creationId xmlns:a16="http://schemas.microsoft.com/office/drawing/2014/main" id="{7EE75C58-12BC-5B45-81AB-2DBE32FD3C8B}"/>
              </a:ext>
            </a:extLst>
          </p:cNvPr>
          <p:cNvSpPr/>
          <p:nvPr>
            <p:custDataLst>
              <p:tags r:id="rId1"/>
            </p:custDataLst>
          </p:nvPr>
        </p:nvSpPr>
        <p:spPr>
          <a:xfrm>
            <a:off x="3308465" y="2144684"/>
            <a:ext cx="1263535" cy="24938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rgbClr val="232328"/>
              </a:solidFill>
            </a:endParaRPr>
          </a:p>
        </p:txBody>
      </p:sp>
      <p:sp>
        <p:nvSpPr>
          <p:cNvPr id="19" name="Rectangle 18">
            <a:hlinkClick r:id="rId13"/>
            <a:extLst>
              <a:ext uri="{FF2B5EF4-FFF2-40B4-BE49-F238E27FC236}">
                <a16:creationId xmlns:a16="http://schemas.microsoft.com/office/drawing/2014/main" id="{55508C9A-DFBD-DC4C-A3E9-4D57715C48EC}"/>
              </a:ext>
            </a:extLst>
          </p:cNvPr>
          <p:cNvSpPr/>
          <p:nvPr>
            <p:custDataLst>
              <p:tags r:id="rId2"/>
            </p:custDataLst>
          </p:nvPr>
        </p:nvSpPr>
        <p:spPr>
          <a:xfrm>
            <a:off x="4815840" y="2394065"/>
            <a:ext cx="1693025" cy="24938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rgbClr val="232328"/>
              </a:solidFill>
            </a:endParaRPr>
          </a:p>
        </p:txBody>
      </p:sp>
      <p:sp>
        <p:nvSpPr>
          <p:cNvPr id="20" name="Rectangle 19">
            <a:hlinkClick r:id="rId14"/>
            <a:extLst>
              <a:ext uri="{FF2B5EF4-FFF2-40B4-BE49-F238E27FC236}">
                <a16:creationId xmlns:a16="http://schemas.microsoft.com/office/drawing/2014/main" id="{672FE814-FD33-DF44-A251-E7E154C32FB5}"/>
              </a:ext>
            </a:extLst>
          </p:cNvPr>
          <p:cNvSpPr/>
          <p:nvPr>
            <p:custDataLst>
              <p:tags r:id="rId3"/>
            </p:custDataLst>
          </p:nvPr>
        </p:nvSpPr>
        <p:spPr>
          <a:xfrm>
            <a:off x="3383280" y="4089862"/>
            <a:ext cx="731520" cy="15794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rgbClr val="232328"/>
              </a:solidFill>
            </a:endParaRPr>
          </a:p>
        </p:txBody>
      </p:sp>
      <p:sp>
        <p:nvSpPr>
          <p:cNvPr id="21" name="Rectangle 20">
            <a:hlinkClick r:id="rId15"/>
            <a:extLst>
              <a:ext uri="{FF2B5EF4-FFF2-40B4-BE49-F238E27FC236}">
                <a16:creationId xmlns:a16="http://schemas.microsoft.com/office/drawing/2014/main" id="{7159DC38-ABA2-224D-B324-A463B3BA0568}"/>
              </a:ext>
            </a:extLst>
          </p:cNvPr>
          <p:cNvSpPr/>
          <p:nvPr>
            <p:custDataLst>
              <p:tags r:id="rId4"/>
            </p:custDataLst>
          </p:nvPr>
        </p:nvSpPr>
        <p:spPr>
          <a:xfrm>
            <a:off x="2646218" y="4754880"/>
            <a:ext cx="1925782" cy="24938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srgbClr val="232328"/>
              </a:solidFill>
            </a:endParaRPr>
          </a:p>
        </p:txBody>
      </p:sp>
      <p:sp>
        <p:nvSpPr>
          <p:cNvPr id="2" name="Action Button: Custom 1">
            <a:hlinkClick r:id="rId16" highlightClick="1"/>
            <a:extLst>
              <a:ext uri="{FF2B5EF4-FFF2-40B4-BE49-F238E27FC236}">
                <a16:creationId xmlns:a16="http://schemas.microsoft.com/office/drawing/2014/main" id="{6FC93DDA-8D3D-8940-8059-A2325136A3E1}"/>
              </a:ext>
            </a:extLst>
          </p:cNvPr>
          <p:cNvSpPr/>
          <p:nvPr>
            <p:custDataLst>
              <p:tags r:id="rId5"/>
            </p:custDataLst>
          </p:nvPr>
        </p:nvSpPr>
        <p:spPr>
          <a:xfrm>
            <a:off x="4734235" y="3226153"/>
            <a:ext cx="1693025" cy="473010"/>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3" name="Action Button: Custom 2">
            <a:hlinkClick r:id="rId12" highlightClick="1"/>
            <a:extLst>
              <a:ext uri="{FF2B5EF4-FFF2-40B4-BE49-F238E27FC236}">
                <a16:creationId xmlns:a16="http://schemas.microsoft.com/office/drawing/2014/main" id="{C01D7EE7-AB0E-5B48-BCBA-C8DAF5E9FF7B}"/>
              </a:ext>
            </a:extLst>
          </p:cNvPr>
          <p:cNvSpPr/>
          <p:nvPr>
            <p:custDataLst>
              <p:tags r:id="rId6"/>
            </p:custDataLst>
          </p:nvPr>
        </p:nvSpPr>
        <p:spPr>
          <a:xfrm>
            <a:off x="3308465" y="2144684"/>
            <a:ext cx="1263535" cy="473010"/>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noFill/>
            </a:endParaRPr>
          </a:p>
        </p:txBody>
      </p:sp>
      <p:sp>
        <p:nvSpPr>
          <p:cNvPr id="4" name="Action Button: Custom 3">
            <a:hlinkClick r:id="rId17" highlightClick="1"/>
            <a:extLst>
              <a:ext uri="{FF2B5EF4-FFF2-40B4-BE49-F238E27FC236}">
                <a16:creationId xmlns:a16="http://schemas.microsoft.com/office/drawing/2014/main" id="{F4E9C755-D4A8-DD47-BAF1-2324F9521882}"/>
              </a:ext>
            </a:extLst>
          </p:cNvPr>
          <p:cNvSpPr/>
          <p:nvPr>
            <p:custDataLst>
              <p:tags r:id="rId7"/>
            </p:custDataLst>
          </p:nvPr>
        </p:nvSpPr>
        <p:spPr>
          <a:xfrm>
            <a:off x="3308465" y="4247803"/>
            <a:ext cx="806335" cy="288338"/>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5" name="Action Button: Custom 4">
            <a:hlinkClick r:id="rId18" highlightClick="1"/>
            <a:extLst>
              <a:ext uri="{FF2B5EF4-FFF2-40B4-BE49-F238E27FC236}">
                <a16:creationId xmlns:a16="http://schemas.microsoft.com/office/drawing/2014/main" id="{A5ECC0F2-51D7-7342-A230-D3657A96EFC3}"/>
              </a:ext>
            </a:extLst>
          </p:cNvPr>
          <p:cNvSpPr/>
          <p:nvPr>
            <p:custDataLst>
              <p:tags r:id="rId8"/>
            </p:custDataLst>
          </p:nvPr>
        </p:nvSpPr>
        <p:spPr>
          <a:xfrm>
            <a:off x="2646218" y="5004261"/>
            <a:ext cx="2169622" cy="302845"/>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2" name="Title 14">
            <a:extLst>
              <a:ext uri="{FF2B5EF4-FFF2-40B4-BE49-F238E27FC236}">
                <a16:creationId xmlns:a16="http://schemas.microsoft.com/office/drawing/2014/main" id="{9381459C-B97A-894B-A75F-849656F6A18D}"/>
              </a:ext>
            </a:extLst>
          </p:cNvPr>
          <p:cNvSpPr txBox="1">
            <a:spLocks/>
          </p:cNvSpPr>
          <p:nvPr>
            <p:custDataLst>
              <p:tags r:id="rId9"/>
            </p:custDataLst>
          </p:nvPr>
        </p:nvSpPr>
        <p:spPr>
          <a:xfrm>
            <a:off x="1" y="211189"/>
            <a:ext cx="9144000" cy="75308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4000" i="1" dirty="0">
              <a:solidFill>
                <a:srgbClr val="FCED00"/>
              </a:solidFill>
              <a:latin typeface="Futura PT Bold" panose="020B0902020204020203" pitchFamily="34" charset="0"/>
            </a:endParaRPr>
          </a:p>
        </p:txBody>
      </p:sp>
      <p:pic>
        <p:nvPicPr>
          <p:cNvPr id="8" name="Picture 7" descr="A picture containing graphical user interface&#10;&#10;Description automatically generated">
            <a:extLst>
              <a:ext uri="{FF2B5EF4-FFF2-40B4-BE49-F238E27FC236}">
                <a16:creationId xmlns:a16="http://schemas.microsoft.com/office/drawing/2014/main" id="{43ABBDA9-4D12-486A-8E4E-A0C1FADA7B83}"/>
              </a:ext>
            </a:extLst>
          </p:cNvPr>
          <p:cNvPicPr>
            <a:picLocks noChangeAspect="1"/>
          </p:cNvPicPr>
          <p:nvPr/>
        </p:nvPicPr>
        <p:blipFill>
          <a:blip r:embed="rId19"/>
          <a:stretch>
            <a:fillRect/>
          </a:stretch>
        </p:blipFill>
        <p:spPr>
          <a:xfrm>
            <a:off x="0" y="0"/>
            <a:ext cx="9144000" cy="6858000"/>
          </a:xfrm>
          <a:prstGeom prst="rect">
            <a:avLst/>
          </a:prstGeom>
        </p:spPr>
      </p:pic>
    </p:spTree>
    <p:extLst>
      <p:ext uri="{BB962C8B-B14F-4D97-AF65-F5344CB8AC3E}">
        <p14:creationId xmlns:p14="http://schemas.microsoft.com/office/powerpoint/2010/main" val="39757982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5" name="Picture 4" descr="A picture containing text&#10;&#10;Description automatically generated">
            <a:extLst>
              <a:ext uri="{FF2B5EF4-FFF2-40B4-BE49-F238E27FC236}">
                <a16:creationId xmlns:a16="http://schemas.microsoft.com/office/drawing/2014/main" id="{969FFF64-BD08-47EE-91E0-BFFA1E7D924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275496" y="2901553"/>
            <a:ext cx="4504921" cy="2057400"/>
          </a:xfrm>
          <a:prstGeom prst="rect">
            <a:avLst/>
          </a:prstGeom>
        </p:spPr>
      </p:pic>
      <p:sp>
        <p:nvSpPr>
          <p:cNvPr id="6" name="TextBox 5">
            <a:extLst>
              <a:ext uri="{FF2B5EF4-FFF2-40B4-BE49-F238E27FC236}">
                <a16:creationId xmlns:a16="http://schemas.microsoft.com/office/drawing/2014/main" id="{8800804F-5361-47E7-9955-9C3FCF2A2660}"/>
              </a:ext>
            </a:extLst>
          </p:cNvPr>
          <p:cNvSpPr txBox="1"/>
          <p:nvPr/>
        </p:nvSpPr>
        <p:spPr>
          <a:xfrm>
            <a:off x="4201324" y="2713081"/>
            <a:ext cx="2236866" cy="369332"/>
          </a:xfrm>
          <a:prstGeom prst="rect">
            <a:avLst/>
          </a:prstGeom>
          <a:solidFill>
            <a:srgbClr val="59C9E6"/>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a:solidFill>
                  <a:srgbClr val="FCED00"/>
                </a:solidFill>
                <a:latin typeface="Futura PT Bold" panose="020B0902020204020203" pitchFamily="34" charset="0"/>
              </a:rPr>
              <a:t>EMBOUT BUCCAL</a:t>
            </a:r>
          </a:p>
        </p:txBody>
      </p:sp>
      <p:sp>
        <p:nvSpPr>
          <p:cNvPr id="7" name="TextBox 6">
            <a:extLst>
              <a:ext uri="{FF2B5EF4-FFF2-40B4-BE49-F238E27FC236}">
                <a16:creationId xmlns:a16="http://schemas.microsoft.com/office/drawing/2014/main" id="{E1987836-5722-403B-A8A5-BD2ACCBBC342}"/>
              </a:ext>
            </a:extLst>
          </p:cNvPr>
          <p:cNvSpPr txBox="1"/>
          <p:nvPr/>
        </p:nvSpPr>
        <p:spPr>
          <a:xfrm>
            <a:off x="7218284" y="2287756"/>
            <a:ext cx="1676804" cy="646331"/>
          </a:xfrm>
          <a:prstGeom prst="rect">
            <a:avLst/>
          </a:prstGeom>
          <a:solidFill>
            <a:srgbClr val="59C9E6"/>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CA" dirty="0">
                <a:solidFill>
                  <a:srgbClr val="FCED00"/>
                </a:solidFill>
                <a:latin typeface="Futura PT Bold" panose="020B0902020204020203" pitchFamily="34" charset="0"/>
              </a:rPr>
              <a:t>ÉLÉMENT CHAUFFANT</a:t>
            </a:r>
            <a:endParaRPr lang="en-US" dirty="0">
              <a:solidFill>
                <a:srgbClr val="FCED00"/>
              </a:solidFill>
              <a:latin typeface="Futura PT Bold" panose="020B0902020204020203" pitchFamily="34" charset="0"/>
            </a:endParaRPr>
          </a:p>
        </p:txBody>
      </p:sp>
      <p:sp>
        <p:nvSpPr>
          <p:cNvPr id="8" name="TextBox 7">
            <a:extLst>
              <a:ext uri="{FF2B5EF4-FFF2-40B4-BE49-F238E27FC236}">
                <a16:creationId xmlns:a16="http://schemas.microsoft.com/office/drawing/2014/main" id="{0CD60E10-EA9D-4771-A34A-DAD8784256DB}"/>
              </a:ext>
            </a:extLst>
          </p:cNvPr>
          <p:cNvSpPr txBox="1"/>
          <p:nvPr/>
        </p:nvSpPr>
        <p:spPr>
          <a:xfrm>
            <a:off x="4708776" y="4965531"/>
            <a:ext cx="2288334" cy="861774"/>
          </a:xfrm>
          <a:prstGeom prst="rect">
            <a:avLst/>
          </a:prstGeom>
          <a:solidFill>
            <a:srgbClr val="59C9E6"/>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CA" dirty="0">
                <a:solidFill>
                  <a:srgbClr val="FCED00"/>
                </a:solidFill>
                <a:latin typeface="Futura PT Bold" panose="020B0902020204020203" pitchFamily="34" charset="0"/>
              </a:rPr>
              <a:t>RÉSERVOIR ou CARTOUCHE </a:t>
            </a:r>
            <a:r>
              <a:rPr lang="fr-CA" sz="1400" b="1" dirty="0">
                <a:solidFill>
                  <a:schemeClr val="bg1"/>
                </a:solidFill>
                <a:latin typeface="Futura PT Bold" panose="020B0902020204020203" pitchFamily="34" charset="0"/>
              </a:rPr>
              <a:t>(POUR LE LIQUIDE À VAPOTER)</a:t>
            </a:r>
            <a:endParaRPr lang="en-US" sz="1400" b="1" dirty="0">
              <a:solidFill>
                <a:srgbClr val="FCED00"/>
              </a:solidFill>
              <a:latin typeface="Futura PT Bold" panose="020B0902020204020203" pitchFamily="34" charset="0"/>
            </a:endParaRPr>
          </a:p>
        </p:txBody>
      </p:sp>
      <p:sp>
        <p:nvSpPr>
          <p:cNvPr id="10" name="TextBox 9">
            <a:extLst>
              <a:ext uri="{FF2B5EF4-FFF2-40B4-BE49-F238E27FC236}">
                <a16:creationId xmlns:a16="http://schemas.microsoft.com/office/drawing/2014/main" id="{D18383C0-50C3-4C12-8849-CF08A3FB1B9E}"/>
              </a:ext>
            </a:extLst>
          </p:cNvPr>
          <p:cNvSpPr txBox="1"/>
          <p:nvPr/>
        </p:nvSpPr>
        <p:spPr>
          <a:xfrm>
            <a:off x="7539037" y="4530767"/>
            <a:ext cx="1483822" cy="369332"/>
          </a:xfrm>
          <a:prstGeom prst="rect">
            <a:avLst/>
          </a:prstGeom>
          <a:solidFill>
            <a:srgbClr val="59C9E6"/>
          </a:solid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fr-CA" dirty="0">
                <a:solidFill>
                  <a:srgbClr val="FCED00"/>
                </a:solidFill>
                <a:latin typeface="Futura PT Bold" panose="020B0902020204020203" pitchFamily="34" charset="0"/>
              </a:rPr>
              <a:t>PILE</a:t>
            </a:r>
            <a:endParaRPr lang="en-US" dirty="0">
              <a:solidFill>
                <a:srgbClr val="FCED00"/>
              </a:solidFill>
              <a:latin typeface="Futura PT Bold" panose="020B0902020204020203" pitchFamily="34" charset="0"/>
            </a:endParaRPr>
          </a:p>
        </p:txBody>
      </p:sp>
      <p:pic>
        <p:nvPicPr>
          <p:cNvPr id="16" name="Picture 15">
            <a:extLst>
              <a:ext uri="{FF2B5EF4-FFF2-40B4-BE49-F238E27FC236}">
                <a16:creationId xmlns:a16="http://schemas.microsoft.com/office/drawing/2014/main" id="{111979C6-791C-4C54-9E26-E1EB4BB4CD3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3583" y="2102071"/>
            <a:ext cx="3847605" cy="3455720"/>
          </a:xfrm>
          <a:prstGeom prst="rect">
            <a:avLst/>
          </a:prstGeom>
        </p:spPr>
      </p:pic>
      <p:sp>
        <p:nvSpPr>
          <p:cNvPr id="17" name="TextBox 16">
            <a:extLst>
              <a:ext uri="{FF2B5EF4-FFF2-40B4-BE49-F238E27FC236}">
                <a16:creationId xmlns:a16="http://schemas.microsoft.com/office/drawing/2014/main" id="{18F9A580-D5F0-450A-A51B-17885EFFBF5B}"/>
              </a:ext>
            </a:extLst>
          </p:cNvPr>
          <p:cNvSpPr txBox="1"/>
          <p:nvPr/>
        </p:nvSpPr>
        <p:spPr>
          <a:xfrm rot="16200000">
            <a:off x="-292720" y="3321778"/>
            <a:ext cx="2327564" cy="646331"/>
          </a:xfrm>
          <a:prstGeom prst="rect">
            <a:avLst/>
          </a:prstGeom>
          <a:solidFill>
            <a:srgbClr val="59C9E6"/>
          </a:solidFill>
        </p:spPr>
        <p:txBody>
          <a:bodyPr wrap="square" rtlCol="0">
            <a:spAutoFit/>
          </a:bodyPr>
          <a:lstStyle/>
          <a:p>
            <a:r>
              <a:rPr lang="en-US" dirty="0">
                <a:solidFill>
                  <a:schemeClr val="bg1"/>
                </a:solidFill>
                <a:latin typeface="Futura PT Bold" panose="020B0902020204020203" pitchFamily="34" charset="0"/>
              </a:rPr>
              <a:t>CARTOUCHES </a:t>
            </a:r>
            <a:r>
              <a:rPr lang="en-US" dirty="0" err="1">
                <a:solidFill>
                  <a:schemeClr val="bg1"/>
                </a:solidFill>
                <a:latin typeface="Futura PT Bold" panose="020B0902020204020203" pitchFamily="34" charset="0"/>
              </a:rPr>
              <a:t>ou</a:t>
            </a:r>
            <a:r>
              <a:rPr lang="en-US" dirty="0">
                <a:solidFill>
                  <a:schemeClr val="bg1"/>
                </a:solidFill>
                <a:latin typeface="Futura PT Bold" panose="020B0902020204020203" pitchFamily="34" charset="0"/>
              </a:rPr>
              <a:t> POD </a:t>
            </a:r>
          </a:p>
        </p:txBody>
      </p:sp>
      <p:sp>
        <p:nvSpPr>
          <p:cNvPr id="18" name="TextBox 17">
            <a:extLst>
              <a:ext uri="{FF2B5EF4-FFF2-40B4-BE49-F238E27FC236}">
                <a16:creationId xmlns:a16="http://schemas.microsoft.com/office/drawing/2014/main" id="{19A1EB5E-92A9-40AA-A468-70649991133E}"/>
              </a:ext>
            </a:extLst>
          </p:cNvPr>
          <p:cNvSpPr txBox="1"/>
          <p:nvPr/>
        </p:nvSpPr>
        <p:spPr>
          <a:xfrm rot="16200000">
            <a:off x="766531" y="4298621"/>
            <a:ext cx="1520016" cy="369332"/>
          </a:xfrm>
          <a:prstGeom prst="rect">
            <a:avLst/>
          </a:prstGeom>
          <a:solidFill>
            <a:schemeClr val="bg1"/>
          </a:solidFill>
        </p:spPr>
        <p:txBody>
          <a:bodyPr wrap="square" rtlCol="0">
            <a:spAutoFit/>
          </a:bodyPr>
          <a:lstStyle/>
          <a:p>
            <a:r>
              <a:rPr lang="en-US" dirty="0">
                <a:latin typeface="Futura PT Bold" panose="020B0902020204020203" pitchFamily="34" charset="0"/>
              </a:rPr>
              <a:t>VAPOTEUSE</a:t>
            </a:r>
          </a:p>
        </p:txBody>
      </p:sp>
      <p:sp>
        <p:nvSpPr>
          <p:cNvPr id="19" name="TextBox 18">
            <a:extLst>
              <a:ext uri="{FF2B5EF4-FFF2-40B4-BE49-F238E27FC236}">
                <a16:creationId xmlns:a16="http://schemas.microsoft.com/office/drawing/2014/main" id="{4103CB15-6F7C-46B0-A070-17AC1EA9C476}"/>
              </a:ext>
            </a:extLst>
          </p:cNvPr>
          <p:cNvSpPr txBox="1"/>
          <p:nvPr/>
        </p:nvSpPr>
        <p:spPr>
          <a:xfrm rot="16200000">
            <a:off x="2259733" y="4337093"/>
            <a:ext cx="1212848" cy="292388"/>
          </a:xfrm>
          <a:prstGeom prst="rect">
            <a:avLst/>
          </a:prstGeom>
          <a:solidFill>
            <a:schemeClr val="bg1"/>
          </a:solidFill>
        </p:spPr>
        <p:txBody>
          <a:bodyPr wrap="square" rtlCol="0">
            <a:spAutoFit/>
          </a:bodyPr>
          <a:lstStyle/>
          <a:p>
            <a:pPr algn="r"/>
            <a:r>
              <a:rPr lang="en-US" sz="1300" dirty="0">
                <a:latin typeface="Futura PT Bold" panose="020B0902020204020203" pitchFamily="34" charset="0"/>
              </a:rPr>
              <a:t>VAPOTEUSE</a:t>
            </a:r>
          </a:p>
        </p:txBody>
      </p:sp>
      <p:sp>
        <p:nvSpPr>
          <p:cNvPr id="22" name="Rectangle: Rounded Corners 21">
            <a:extLst>
              <a:ext uri="{FF2B5EF4-FFF2-40B4-BE49-F238E27FC236}">
                <a16:creationId xmlns:a16="http://schemas.microsoft.com/office/drawing/2014/main" id="{80823C45-C5F5-42D2-B7A8-B528B4DC4ED2}"/>
              </a:ext>
            </a:extLst>
          </p:cNvPr>
          <p:cNvSpPr/>
          <p:nvPr/>
        </p:nvSpPr>
        <p:spPr>
          <a:xfrm>
            <a:off x="1916406" y="4357031"/>
            <a:ext cx="561114" cy="692278"/>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100" dirty="0">
              <a:latin typeface="Futura PT Bold" panose="020B0902020204020203" pitchFamily="34" charset="0"/>
            </a:endParaRPr>
          </a:p>
        </p:txBody>
      </p:sp>
      <p:sp>
        <p:nvSpPr>
          <p:cNvPr id="20" name="TextBox 19">
            <a:extLst>
              <a:ext uri="{FF2B5EF4-FFF2-40B4-BE49-F238E27FC236}">
                <a16:creationId xmlns:a16="http://schemas.microsoft.com/office/drawing/2014/main" id="{FE14154B-B58A-46B8-A2B9-D0D8AA0466F1}"/>
              </a:ext>
            </a:extLst>
          </p:cNvPr>
          <p:cNvSpPr txBox="1"/>
          <p:nvPr/>
        </p:nvSpPr>
        <p:spPr>
          <a:xfrm rot="16200000">
            <a:off x="1835833" y="4595448"/>
            <a:ext cx="773082" cy="215444"/>
          </a:xfrm>
          <a:prstGeom prst="rect">
            <a:avLst/>
          </a:prstGeom>
          <a:solidFill>
            <a:srgbClr val="060606"/>
          </a:solidFill>
        </p:spPr>
        <p:txBody>
          <a:bodyPr wrap="square" rtlCol="0">
            <a:spAutoFit/>
          </a:bodyPr>
          <a:lstStyle/>
          <a:p>
            <a:pPr algn="ctr"/>
            <a:r>
              <a:rPr lang="en-US" sz="800" dirty="0">
                <a:latin typeface="Futura PT Bold" panose="020B0902020204020203" pitchFamily="34" charset="0"/>
              </a:rPr>
              <a:t>VAPOTEUSE</a:t>
            </a:r>
          </a:p>
        </p:txBody>
      </p:sp>
      <p:sp>
        <p:nvSpPr>
          <p:cNvPr id="23" name="TextBox 22">
            <a:extLst>
              <a:ext uri="{FF2B5EF4-FFF2-40B4-BE49-F238E27FC236}">
                <a16:creationId xmlns:a16="http://schemas.microsoft.com/office/drawing/2014/main" id="{1D17C26A-AC85-484B-A16B-02B39A751FE5}"/>
              </a:ext>
            </a:extLst>
          </p:cNvPr>
          <p:cNvSpPr txBox="1"/>
          <p:nvPr/>
        </p:nvSpPr>
        <p:spPr>
          <a:xfrm rot="16200000">
            <a:off x="2352335" y="2413314"/>
            <a:ext cx="2327564" cy="369332"/>
          </a:xfrm>
          <a:prstGeom prst="rect">
            <a:avLst/>
          </a:prstGeom>
          <a:solidFill>
            <a:srgbClr val="59C9E6"/>
          </a:solidFill>
        </p:spPr>
        <p:txBody>
          <a:bodyPr wrap="square" rtlCol="0">
            <a:spAutoFit/>
          </a:bodyPr>
          <a:lstStyle/>
          <a:p>
            <a:r>
              <a:rPr lang="en-US" dirty="0">
                <a:solidFill>
                  <a:schemeClr val="bg1"/>
                </a:solidFill>
                <a:latin typeface="Futura PT Bold" panose="020B0902020204020203" pitchFamily="34" charset="0"/>
              </a:rPr>
              <a:t>LIQUIDE </a:t>
            </a:r>
            <a:r>
              <a:rPr lang="fr-CA" dirty="0">
                <a:solidFill>
                  <a:schemeClr val="bg1"/>
                </a:solidFill>
                <a:latin typeface="Futura PT Bold" panose="020B0902020204020203" pitchFamily="34" charset="0"/>
              </a:rPr>
              <a:t>À VAPOTER</a:t>
            </a:r>
            <a:endParaRPr lang="en-US" dirty="0">
              <a:solidFill>
                <a:schemeClr val="bg1"/>
              </a:solidFill>
              <a:latin typeface="Futura PT Bold" panose="020B0902020204020203" pitchFamily="34" charset="0"/>
            </a:endParaRPr>
          </a:p>
        </p:txBody>
      </p:sp>
      <p:sp>
        <p:nvSpPr>
          <p:cNvPr id="24" name="TextBox 23">
            <a:extLst>
              <a:ext uri="{FF2B5EF4-FFF2-40B4-BE49-F238E27FC236}">
                <a16:creationId xmlns:a16="http://schemas.microsoft.com/office/drawing/2014/main" id="{8F6B280E-2832-4890-8DF6-E4549CED7934}"/>
              </a:ext>
            </a:extLst>
          </p:cNvPr>
          <p:cNvSpPr txBox="1"/>
          <p:nvPr/>
        </p:nvSpPr>
        <p:spPr>
          <a:xfrm>
            <a:off x="194965" y="604621"/>
            <a:ext cx="9143999" cy="553998"/>
          </a:xfrm>
          <a:prstGeom prst="rect">
            <a:avLst/>
          </a:prstGeom>
          <a:noFill/>
        </p:spPr>
        <p:txBody>
          <a:bodyPr wrap="square" rtlCol="0">
            <a:spAutoFit/>
          </a:bodyPr>
          <a:lstStyle/>
          <a:p>
            <a:r>
              <a:rPr lang="fr-CA" sz="2800" dirty="0">
                <a:solidFill>
                  <a:srgbClr val="060606"/>
                </a:solidFill>
                <a:latin typeface="Halogen Rough by Pixel Surplus" panose="00000500000000000000" pitchFamily="50" charset="0"/>
              </a:rPr>
              <a:t>E</a:t>
            </a:r>
            <a:r>
              <a:rPr lang="fr-CA" sz="2800" dirty="0">
                <a:solidFill>
                  <a:srgbClr val="060606"/>
                </a:solidFill>
                <a:latin typeface="Futura PT Bold" panose="020B0902020204020203" pitchFamily="34" charset="0"/>
              </a:rPr>
              <a:t>-</a:t>
            </a:r>
            <a:r>
              <a:rPr lang="fr-CA" sz="2800" dirty="0">
                <a:solidFill>
                  <a:srgbClr val="060606"/>
                </a:solidFill>
                <a:latin typeface="Halogen Rough by Pixel Surplus" panose="00000500000000000000" pitchFamily="50" charset="0"/>
              </a:rPr>
              <a:t>CIGARETTES</a:t>
            </a:r>
            <a:r>
              <a:rPr lang="fr-CA" sz="2800" dirty="0"/>
              <a:t> </a:t>
            </a:r>
            <a:r>
              <a:rPr lang="fr-CA" sz="3000" dirty="0">
                <a:solidFill>
                  <a:srgbClr val="F1553B"/>
                </a:solidFill>
                <a:latin typeface="Futura PT Bold" panose="020B0902020204020203" pitchFamily="34" charset="0"/>
              </a:rPr>
              <a:t>VAPOTEUSES</a:t>
            </a:r>
            <a:r>
              <a:rPr lang="fr-CA" sz="2800" dirty="0"/>
              <a:t> </a:t>
            </a:r>
            <a:r>
              <a:rPr lang="fr-CA" sz="2800" dirty="0">
                <a:solidFill>
                  <a:srgbClr val="060606"/>
                </a:solidFill>
                <a:latin typeface="Halogen Rough by Pixel Surplus" panose="00000500000000000000" pitchFamily="50" charset="0"/>
              </a:rPr>
              <a:t>STYLOS</a:t>
            </a:r>
            <a:r>
              <a:rPr lang="fr-CA" sz="2800" dirty="0"/>
              <a:t> </a:t>
            </a:r>
            <a:r>
              <a:rPr lang="fr-CA" sz="3000" dirty="0">
                <a:solidFill>
                  <a:srgbClr val="F1553B"/>
                </a:solidFill>
                <a:latin typeface="Futura PT Bold" panose="020B0902020204020203" pitchFamily="34" charset="0"/>
              </a:rPr>
              <a:t>MODS</a:t>
            </a:r>
            <a:r>
              <a:rPr lang="fr-CA" sz="2800" dirty="0"/>
              <a:t> </a:t>
            </a:r>
            <a:r>
              <a:rPr lang="fr-CA" sz="2800" dirty="0">
                <a:solidFill>
                  <a:schemeClr val="bg1"/>
                </a:solidFill>
                <a:latin typeface="Halogen Rough by Pixel Surplus" panose="00000500000000000000" pitchFamily="50" charset="0"/>
              </a:rPr>
              <a:t>CARTOUCHES</a:t>
            </a:r>
            <a:endParaRPr lang="en-US" sz="2800" dirty="0">
              <a:solidFill>
                <a:schemeClr val="bg1"/>
              </a:solidFill>
              <a:latin typeface="Halogen Rough by Pixel Surplus" panose="00000500000000000000" pitchFamily="50" charset="0"/>
            </a:endParaRPr>
          </a:p>
        </p:txBody>
      </p:sp>
      <p:sp>
        <p:nvSpPr>
          <p:cNvPr id="25" name="Parallelogram 24">
            <a:extLst>
              <a:ext uri="{FF2B5EF4-FFF2-40B4-BE49-F238E27FC236}">
                <a16:creationId xmlns:a16="http://schemas.microsoft.com/office/drawing/2014/main" id="{EB7F1D96-F3BC-4D6B-82F7-7FFB24D9909E}"/>
              </a:ext>
            </a:extLst>
          </p:cNvPr>
          <p:cNvSpPr/>
          <p:nvPr/>
        </p:nvSpPr>
        <p:spPr>
          <a:xfrm>
            <a:off x="6811294" y="6416296"/>
            <a:ext cx="2083794" cy="278674"/>
          </a:xfrm>
          <a:prstGeom prst="parallelogram">
            <a:avLst/>
          </a:prstGeom>
          <a:solidFill>
            <a:srgbClr val="23232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CA" sz="1200" dirty="0">
                <a:solidFill>
                  <a:srgbClr val="FCED00"/>
                </a:solidFill>
                <a:latin typeface="Futura PT Bold Italic" panose="020B0902020204090203" pitchFamily="34" charset="0"/>
              </a:rPr>
              <a:t>PAS</a:t>
            </a:r>
            <a:r>
              <a:rPr lang="fr-CA" sz="1200" dirty="0">
                <a:latin typeface="Futura PT Bold Italic" panose="020B0902020204090203" pitchFamily="34" charset="0"/>
              </a:rPr>
              <a:t> UNE EXPÈRIENCE</a:t>
            </a:r>
            <a:endParaRPr lang="en-US" sz="1200" dirty="0">
              <a:latin typeface="Futura PT Bold Italic" panose="020B0902020204090203" pitchFamily="34" charset="0"/>
            </a:endParaRPr>
          </a:p>
        </p:txBody>
      </p:sp>
      <p:pic>
        <p:nvPicPr>
          <p:cNvPr id="31" name="Picture 30" descr="A picture containing diagram&#10;&#10;Description automatically generated">
            <a:extLst>
              <a:ext uri="{FF2B5EF4-FFF2-40B4-BE49-F238E27FC236}">
                <a16:creationId xmlns:a16="http://schemas.microsoft.com/office/drawing/2014/main" id="{BBA167DF-8069-46E4-9BF5-B82EBDD127CC}"/>
              </a:ext>
            </a:extLst>
          </p:cNvPr>
          <p:cNvPicPr>
            <a:picLocks noChangeAspect="1"/>
          </p:cNvPicPr>
          <p:nvPr/>
        </p:nvPicPr>
        <p:blipFill>
          <a:blip r:embed="rId5"/>
          <a:stretch>
            <a:fillRect/>
          </a:stretch>
        </p:blipFill>
        <p:spPr>
          <a:xfrm>
            <a:off x="0" y="0"/>
            <a:ext cx="9144000" cy="6858000"/>
          </a:xfrm>
          <a:prstGeom prst="rect">
            <a:avLst/>
          </a:prstGeom>
        </p:spPr>
      </p:pic>
    </p:spTree>
    <p:extLst>
      <p:ext uri="{BB962C8B-B14F-4D97-AF65-F5344CB8AC3E}">
        <p14:creationId xmlns:p14="http://schemas.microsoft.com/office/powerpoint/2010/main" val="4145658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32328"/>
        </a:solidFill>
        <a:effectLst/>
      </p:bgPr>
    </p:bg>
    <p:spTree>
      <p:nvGrpSpPr>
        <p:cNvPr id="1" name=""/>
        <p:cNvGrpSpPr/>
        <p:nvPr/>
      </p:nvGrpSpPr>
      <p:grpSpPr>
        <a:xfrm>
          <a:off x="0" y="0"/>
          <a:ext cx="0" cy="0"/>
          <a:chOff x="0" y="0"/>
          <a:chExt cx="0" cy="0"/>
        </a:xfrm>
      </p:grpSpPr>
      <p:sp>
        <p:nvSpPr>
          <p:cNvPr id="18" name="Rectangle 17">
            <a:hlinkClick r:id="rId9"/>
            <a:extLst>
              <a:ext uri="{FF2B5EF4-FFF2-40B4-BE49-F238E27FC236}">
                <a16:creationId xmlns:a16="http://schemas.microsoft.com/office/drawing/2014/main" id="{7EE75C58-12BC-5B45-81AB-2DBE32FD3C8B}"/>
              </a:ext>
            </a:extLst>
          </p:cNvPr>
          <p:cNvSpPr/>
          <p:nvPr>
            <p:custDataLst>
              <p:tags r:id="rId1"/>
            </p:custDataLst>
          </p:nvPr>
        </p:nvSpPr>
        <p:spPr>
          <a:xfrm>
            <a:off x="3308465" y="2144684"/>
            <a:ext cx="1263535" cy="24938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9" name="Rectangle 18">
            <a:hlinkClick r:id="rId10"/>
            <a:extLst>
              <a:ext uri="{FF2B5EF4-FFF2-40B4-BE49-F238E27FC236}">
                <a16:creationId xmlns:a16="http://schemas.microsoft.com/office/drawing/2014/main" id="{55508C9A-DFBD-DC4C-A3E9-4D57715C48EC}"/>
              </a:ext>
            </a:extLst>
          </p:cNvPr>
          <p:cNvSpPr/>
          <p:nvPr>
            <p:custDataLst>
              <p:tags r:id="rId2"/>
            </p:custDataLst>
          </p:nvPr>
        </p:nvSpPr>
        <p:spPr>
          <a:xfrm>
            <a:off x="4815840" y="2394065"/>
            <a:ext cx="1693025" cy="24938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20" name="Rectangle 19">
            <a:hlinkClick r:id="rId11"/>
            <a:extLst>
              <a:ext uri="{FF2B5EF4-FFF2-40B4-BE49-F238E27FC236}">
                <a16:creationId xmlns:a16="http://schemas.microsoft.com/office/drawing/2014/main" id="{672FE814-FD33-DF44-A251-E7E154C32FB5}"/>
              </a:ext>
            </a:extLst>
          </p:cNvPr>
          <p:cNvSpPr/>
          <p:nvPr>
            <p:custDataLst>
              <p:tags r:id="rId3"/>
            </p:custDataLst>
          </p:nvPr>
        </p:nvSpPr>
        <p:spPr>
          <a:xfrm>
            <a:off x="3383280" y="4089862"/>
            <a:ext cx="731520" cy="15794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1" name="Rectangle 20">
            <a:hlinkClick r:id="rId12"/>
            <a:extLst>
              <a:ext uri="{FF2B5EF4-FFF2-40B4-BE49-F238E27FC236}">
                <a16:creationId xmlns:a16="http://schemas.microsoft.com/office/drawing/2014/main" id="{7159DC38-ABA2-224D-B324-A463B3BA0568}"/>
              </a:ext>
            </a:extLst>
          </p:cNvPr>
          <p:cNvSpPr/>
          <p:nvPr>
            <p:custDataLst>
              <p:tags r:id="rId4"/>
            </p:custDataLst>
          </p:nvPr>
        </p:nvSpPr>
        <p:spPr>
          <a:xfrm>
            <a:off x="2646218" y="4754880"/>
            <a:ext cx="1925782" cy="24938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Action Button: Custom 1">
            <a:hlinkClick r:id="rId13" highlightClick="1"/>
            <a:extLst>
              <a:ext uri="{FF2B5EF4-FFF2-40B4-BE49-F238E27FC236}">
                <a16:creationId xmlns:a16="http://schemas.microsoft.com/office/drawing/2014/main" id="{6FC93DDA-8D3D-8940-8059-A2325136A3E1}"/>
              </a:ext>
            </a:extLst>
          </p:cNvPr>
          <p:cNvSpPr/>
          <p:nvPr>
            <p:custDataLst>
              <p:tags r:id="rId5"/>
            </p:custDataLst>
          </p:nvPr>
        </p:nvSpPr>
        <p:spPr>
          <a:xfrm>
            <a:off x="4734235" y="3226153"/>
            <a:ext cx="1693025" cy="473010"/>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Action Button: Custom 3">
            <a:hlinkClick r:id="rId14" highlightClick="1"/>
            <a:extLst>
              <a:ext uri="{FF2B5EF4-FFF2-40B4-BE49-F238E27FC236}">
                <a16:creationId xmlns:a16="http://schemas.microsoft.com/office/drawing/2014/main" id="{F4E9C755-D4A8-DD47-BAF1-2324F9521882}"/>
              </a:ext>
            </a:extLst>
          </p:cNvPr>
          <p:cNvSpPr/>
          <p:nvPr>
            <p:custDataLst>
              <p:tags r:id="rId6"/>
            </p:custDataLst>
          </p:nvPr>
        </p:nvSpPr>
        <p:spPr>
          <a:xfrm>
            <a:off x="3308465" y="4247803"/>
            <a:ext cx="806335" cy="288338"/>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A picture containing graphical user interface&#10;&#10;Description automatically generated">
            <a:extLst>
              <a:ext uri="{FF2B5EF4-FFF2-40B4-BE49-F238E27FC236}">
                <a16:creationId xmlns:a16="http://schemas.microsoft.com/office/drawing/2014/main" id="{7116C4B1-E578-4BE5-8074-F487844A1BB4}"/>
              </a:ext>
            </a:extLst>
          </p:cNvPr>
          <p:cNvPicPr>
            <a:picLocks noChangeAspect="1"/>
          </p:cNvPicPr>
          <p:nvPr/>
        </p:nvPicPr>
        <p:blipFill>
          <a:blip r:embed="rId15"/>
          <a:stretch>
            <a:fillRect/>
          </a:stretch>
        </p:blipFill>
        <p:spPr>
          <a:xfrm>
            <a:off x="0" y="0"/>
            <a:ext cx="9144000" cy="6858000"/>
          </a:xfrm>
          <a:prstGeom prst="rect">
            <a:avLst/>
          </a:prstGeom>
        </p:spPr>
      </p:pic>
    </p:spTree>
    <p:extLst>
      <p:ext uri="{BB962C8B-B14F-4D97-AF65-F5344CB8AC3E}">
        <p14:creationId xmlns:p14="http://schemas.microsoft.com/office/powerpoint/2010/main" val="2159336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EDE54"/>
        </a:solidFill>
        <a:effectLst/>
      </p:bgPr>
    </p:bg>
    <p:spTree>
      <p:nvGrpSpPr>
        <p:cNvPr id="1" name=""/>
        <p:cNvGrpSpPr/>
        <p:nvPr/>
      </p:nvGrpSpPr>
      <p:grpSpPr>
        <a:xfrm>
          <a:off x="0" y="0"/>
          <a:ext cx="0" cy="0"/>
          <a:chOff x="0" y="0"/>
          <a:chExt cx="0" cy="0"/>
        </a:xfrm>
      </p:grpSpPr>
      <p:pic>
        <p:nvPicPr>
          <p:cNvPr id="4" name="Picture 3" descr="Diagram, timeline&#10;&#10;Description automatically generated">
            <a:extLst>
              <a:ext uri="{FF2B5EF4-FFF2-40B4-BE49-F238E27FC236}">
                <a16:creationId xmlns:a16="http://schemas.microsoft.com/office/drawing/2014/main" id="{6921761B-B971-4497-BB8F-C214EDF44FE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535981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32328"/>
        </a:solidFill>
        <a:effectLst/>
      </p:bgPr>
    </p:bg>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830B5F9C-21A7-4EEC-84F4-5C433B5A427A}"/>
              </a:ext>
            </a:extLst>
          </p:cNvPr>
          <p:cNvPicPr>
            <a:picLocks noChangeAspect="1"/>
          </p:cNvPicPr>
          <p:nvPr/>
        </p:nvPicPr>
        <p:blipFill>
          <a:blip r:embed="rId3"/>
          <a:stretch>
            <a:fillRect/>
          </a:stretch>
        </p:blipFill>
        <p:spPr>
          <a:xfrm>
            <a:off x="0" y="0"/>
            <a:ext cx="9144000" cy="6858000"/>
          </a:xfrm>
          <a:prstGeom prst="rect">
            <a:avLst/>
          </a:prstGeom>
        </p:spPr>
      </p:pic>
      <p:sp>
        <p:nvSpPr>
          <p:cNvPr id="2" name="TextBox 1">
            <a:extLst>
              <a:ext uri="{FF2B5EF4-FFF2-40B4-BE49-F238E27FC236}">
                <a16:creationId xmlns:a16="http://schemas.microsoft.com/office/drawing/2014/main" id="{0BF9CFF1-AD99-4C6B-9811-76DE305E5CF2}"/>
              </a:ext>
            </a:extLst>
          </p:cNvPr>
          <p:cNvSpPr txBox="1"/>
          <p:nvPr/>
        </p:nvSpPr>
        <p:spPr>
          <a:xfrm>
            <a:off x="1023582" y="5691116"/>
            <a:ext cx="7342496" cy="395785"/>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5591458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232328"/>
        </a:solidFill>
        <a:effectLst/>
      </p:bgPr>
    </p:bg>
    <p:spTree>
      <p:nvGrpSpPr>
        <p:cNvPr id="1" name=""/>
        <p:cNvGrpSpPr/>
        <p:nvPr/>
      </p:nvGrpSpPr>
      <p:grpSpPr>
        <a:xfrm>
          <a:off x="0" y="0"/>
          <a:ext cx="0" cy="0"/>
          <a:chOff x="0" y="0"/>
          <a:chExt cx="0" cy="0"/>
        </a:xfrm>
      </p:grpSpPr>
      <p:sp>
        <p:nvSpPr>
          <p:cNvPr id="18" name="Rectangle 17">
            <a:hlinkClick r:id="rId9"/>
            <a:extLst>
              <a:ext uri="{FF2B5EF4-FFF2-40B4-BE49-F238E27FC236}">
                <a16:creationId xmlns:a16="http://schemas.microsoft.com/office/drawing/2014/main" id="{7EE75C58-12BC-5B45-81AB-2DBE32FD3C8B}"/>
              </a:ext>
            </a:extLst>
          </p:cNvPr>
          <p:cNvSpPr/>
          <p:nvPr>
            <p:custDataLst>
              <p:tags r:id="rId1"/>
            </p:custDataLst>
          </p:nvPr>
        </p:nvSpPr>
        <p:spPr>
          <a:xfrm>
            <a:off x="3308465" y="2144684"/>
            <a:ext cx="1263535" cy="24938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19" name="Rectangle 18">
            <a:hlinkClick r:id="rId10"/>
            <a:extLst>
              <a:ext uri="{FF2B5EF4-FFF2-40B4-BE49-F238E27FC236}">
                <a16:creationId xmlns:a16="http://schemas.microsoft.com/office/drawing/2014/main" id="{55508C9A-DFBD-DC4C-A3E9-4D57715C48EC}"/>
              </a:ext>
            </a:extLst>
          </p:cNvPr>
          <p:cNvSpPr/>
          <p:nvPr>
            <p:custDataLst>
              <p:tags r:id="rId2"/>
            </p:custDataLst>
          </p:nvPr>
        </p:nvSpPr>
        <p:spPr>
          <a:xfrm>
            <a:off x="4815840" y="2394065"/>
            <a:ext cx="1693025" cy="24938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sp>
        <p:nvSpPr>
          <p:cNvPr id="20" name="Rectangle 19">
            <a:hlinkClick r:id="rId11"/>
            <a:extLst>
              <a:ext uri="{FF2B5EF4-FFF2-40B4-BE49-F238E27FC236}">
                <a16:creationId xmlns:a16="http://schemas.microsoft.com/office/drawing/2014/main" id="{672FE814-FD33-DF44-A251-E7E154C32FB5}"/>
              </a:ext>
            </a:extLst>
          </p:cNvPr>
          <p:cNvSpPr/>
          <p:nvPr>
            <p:custDataLst>
              <p:tags r:id="rId3"/>
            </p:custDataLst>
          </p:nvPr>
        </p:nvSpPr>
        <p:spPr>
          <a:xfrm>
            <a:off x="3383280" y="4089862"/>
            <a:ext cx="731520" cy="15794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1" name="Rectangle 20">
            <a:hlinkClick r:id="rId12"/>
            <a:extLst>
              <a:ext uri="{FF2B5EF4-FFF2-40B4-BE49-F238E27FC236}">
                <a16:creationId xmlns:a16="http://schemas.microsoft.com/office/drawing/2014/main" id="{7159DC38-ABA2-224D-B324-A463B3BA0568}"/>
              </a:ext>
            </a:extLst>
          </p:cNvPr>
          <p:cNvSpPr/>
          <p:nvPr>
            <p:custDataLst>
              <p:tags r:id="rId4"/>
            </p:custDataLst>
          </p:nvPr>
        </p:nvSpPr>
        <p:spPr>
          <a:xfrm>
            <a:off x="2646218" y="4754880"/>
            <a:ext cx="1925782" cy="249381"/>
          </a:xfrm>
          <a:prstGeom prst="rect">
            <a:avLst/>
          </a:prstGeom>
          <a:noFill/>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2" name="Action Button: Custom 1">
            <a:hlinkClick r:id="rId13" highlightClick="1"/>
            <a:extLst>
              <a:ext uri="{FF2B5EF4-FFF2-40B4-BE49-F238E27FC236}">
                <a16:creationId xmlns:a16="http://schemas.microsoft.com/office/drawing/2014/main" id="{6FC93DDA-8D3D-8940-8059-A2325136A3E1}"/>
              </a:ext>
            </a:extLst>
          </p:cNvPr>
          <p:cNvSpPr/>
          <p:nvPr>
            <p:custDataLst>
              <p:tags r:id="rId5"/>
            </p:custDataLst>
          </p:nvPr>
        </p:nvSpPr>
        <p:spPr>
          <a:xfrm>
            <a:off x="4734235" y="3226153"/>
            <a:ext cx="1693025" cy="473010"/>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Action Button: Custom 3">
            <a:hlinkClick r:id="rId14" highlightClick="1"/>
            <a:extLst>
              <a:ext uri="{FF2B5EF4-FFF2-40B4-BE49-F238E27FC236}">
                <a16:creationId xmlns:a16="http://schemas.microsoft.com/office/drawing/2014/main" id="{F4E9C755-D4A8-DD47-BAF1-2324F9521882}"/>
              </a:ext>
            </a:extLst>
          </p:cNvPr>
          <p:cNvSpPr/>
          <p:nvPr>
            <p:custDataLst>
              <p:tags r:id="rId6"/>
            </p:custDataLst>
          </p:nvPr>
        </p:nvSpPr>
        <p:spPr>
          <a:xfrm>
            <a:off x="3308465" y="4247803"/>
            <a:ext cx="806335" cy="288338"/>
          </a:xfrm>
          <a:prstGeom prst="actionButtonBlank">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A picture containing text&#10;&#10;Description automatically generated">
            <a:extLst>
              <a:ext uri="{FF2B5EF4-FFF2-40B4-BE49-F238E27FC236}">
                <a16:creationId xmlns:a16="http://schemas.microsoft.com/office/drawing/2014/main" id="{17BFD793-2FD3-4CB3-9C72-ACF1D2196E57}"/>
              </a:ext>
            </a:extLst>
          </p:cNvPr>
          <p:cNvPicPr>
            <a:picLocks noChangeAspect="1"/>
          </p:cNvPicPr>
          <p:nvPr/>
        </p:nvPicPr>
        <p:blipFill>
          <a:blip r:embed="rId15"/>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40DFFE51-F9A4-8401-F980-FDF713995EA7}"/>
              </a:ext>
            </a:extLst>
          </p:cNvPr>
          <p:cNvSpPr txBox="1"/>
          <p:nvPr/>
        </p:nvSpPr>
        <p:spPr>
          <a:xfrm>
            <a:off x="1600200" y="3699163"/>
            <a:ext cx="6069330" cy="830997"/>
          </a:xfrm>
          <a:prstGeom prst="rect">
            <a:avLst/>
          </a:prstGeom>
          <a:solidFill>
            <a:srgbClr val="232328"/>
          </a:solidFill>
        </p:spPr>
        <p:txBody>
          <a:bodyPr wrap="square" rtlCol="0">
            <a:spAutoFit/>
          </a:bodyPr>
          <a:lstStyle/>
          <a:p>
            <a:pPr algn="ctr"/>
            <a:r>
              <a:rPr lang="en-US" sz="2400" b="1" dirty="0">
                <a:latin typeface="Futura PT Bold" panose="020B0902020204020203" pitchFamily="34" charset="0"/>
              </a:rPr>
              <a:t>LE VAPOTAGE A DES EFFETS LONG TERME</a:t>
            </a:r>
          </a:p>
          <a:p>
            <a:pPr algn="ctr"/>
            <a:r>
              <a:rPr lang="en-US" sz="2400" b="1" dirty="0">
                <a:latin typeface="Futura PT Bold" panose="020B0902020204020203" pitchFamily="34" charset="0"/>
              </a:rPr>
              <a:t>SUR LA SANT</a:t>
            </a:r>
            <a:r>
              <a:rPr lang="fr-CA" sz="2400" b="1" dirty="0">
                <a:effectLst/>
                <a:latin typeface="Futura PT Bold" panose="020B0902020204020203" pitchFamily="34" charset="0"/>
                <a:ea typeface="Calibri" panose="020F0502020204030204" pitchFamily="34" charset="0"/>
                <a:cs typeface="Times New Roman" panose="02020603050405020304" pitchFamily="18" charset="0"/>
              </a:rPr>
              <a:t>É.</a:t>
            </a:r>
            <a:endParaRPr lang="en-US" sz="2400" b="1" dirty="0">
              <a:latin typeface="Futura PT Bold" panose="020B0902020204020203" pitchFamily="34" charset="0"/>
            </a:endParaRPr>
          </a:p>
        </p:txBody>
      </p:sp>
      <p:pic>
        <p:nvPicPr>
          <p:cNvPr id="8" name="Picture 7" descr="A picture containing text&#10;&#10;Description automatically generated">
            <a:extLst>
              <a:ext uri="{FF2B5EF4-FFF2-40B4-BE49-F238E27FC236}">
                <a16:creationId xmlns:a16="http://schemas.microsoft.com/office/drawing/2014/main" id="{27C06B48-CE6A-F802-3E84-D60CD44B24AE}"/>
              </a:ext>
            </a:extLst>
          </p:cNvPr>
          <p:cNvPicPr>
            <a:picLocks noChangeAspect="1"/>
          </p:cNvPicPr>
          <p:nvPr/>
        </p:nvPicPr>
        <p:blipFill>
          <a:blip r:embed="rId16"/>
          <a:stretch>
            <a:fillRect/>
          </a:stretch>
        </p:blipFill>
        <p:spPr>
          <a:xfrm>
            <a:off x="0" y="0"/>
            <a:ext cx="9144000" cy="6858000"/>
          </a:xfrm>
          <a:prstGeom prst="rect">
            <a:avLst/>
          </a:prstGeom>
        </p:spPr>
      </p:pic>
    </p:spTree>
    <p:extLst>
      <p:ext uri="{BB962C8B-B14F-4D97-AF65-F5344CB8AC3E}">
        <p14:creationId xmlns:p14="http://schemas.microsoft.com/office/powerpoint/2010/main" val="3561511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EDE54"/>
        </a:solidFill>
        <a:effectLst/>
      </p:bgPr>
    </p:bg>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8C0A6538-9265-4FB9-8722-3AF6D803532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55681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6" name="Picture 5" descr="A picture containing timeline&#10;&#10;Description automatically generated">
            <a:extLst>
              <a:ext uri="{FF2B5EF4-FFF2-40B4-BE49-F238E27FC236}">
                <a16:creationId xmlns:a16="http://schemas.microsoft.com/office/drawing/2014/main" id="{86DFD723-F1C1-44EB-9AF4-6172CAF30858}"/>
              </a:ext>
            </a:extLst>
          </p:cNvPr>
          <p:cNvPicPr>
            <a:picLocks noChangeAspect="1"/>
          </p:cNvPicPr>
          <p:nvPr/>
        </p:nvPicPr>
        <p:blipFill>
          <a:blip r:embed="rId3"/>
          <a:stretch>
            <a:fillRect/>
          </a:stretch>
        </p:blipFill>
        <p:spPr>
          <a:xfrm>
            <a:off x="0" y="86061"/>
            <a:ext cx="9144000" cy="6858000"/>
          </a:xfrm>
          <a:prstGeom prst="rect">
            <a:avLst/>
          </a:prstGeom>
        </p:spPr>
      </p:pic>
    </p:spTree>
    <p:extLst>
      <p:ext uri="{BB962C8B-B14F-4D97-AF65-F5344CB8AC3E}">
        <p14:creationId xmlns:p14="http://schemas.microsoft.com/office/powerpoint/2010/main" val="700388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descr="A picture containing application&#10;&#10;Description automatically generated">
            <a:extLst>
              <a:ext uri="{FF2B5EF4-FFF2-40B4-BE49-F238E27FC236}">
                <a16:creationId xmlns:a16="http://schemas.microsoft.com/office/drawing/2014/main" id="{CDDA3027-ECEF-4122-A872-DE60855DB939}"/>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71447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graphical user interface&#10;&#10;Description automatically generated">
            <a:extLst>
              <a:ext uri="{FF2B5EF4-FFF2-40B4-BE49-F238E27FC236}">
                <a16:creationId xmlns:a16="http://schemas.microsoft.com/office/drawing/2014/main" id="{2D334125-7ED6-4432-963E-64DE8675CCF7}"/>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212111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F736F601-EB0E-4F45-A7B1-E2EEA54EC405}"/>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84727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62D91"/>
        </a:solidFill>
        <a:effectLst/>
      </p:bgPr>
    </p:bg>
    <p:spTree>
      <p:nvGrpSpPr>
        <p:cNvPr id="1" name=""/>
        <p:cNvGrpSpPr/>
        <p:nvPr/>
      </p:nvGrpSpPr>
      <p:grpSpPr>
        <a:xfrm>
          <a:off x="0" y="0"/>
          <a:ext cx="0" cy="0"/>
          <a:chOff x="0" y="0"/>
          <a:chExt cx="0" cy="0"/>
        </a:xfrm>
      </p:grpSpPr>
      <p:pic>
        <p:nvPicPr>
          <p:cNvPr id="4" name="Picture 3" descr="A picture containing diagram&#10;&#10;Description automatically generated">
            <a:extLst>
              <a:ext uri="{FF2B5EF4-FFF2-40B4-BE49-F238E27FC236}">
                <a16:creationId xmlns:a16="http://schemas.microsoft.com/office/drawing/2014/main" id="{85B51D19-287D-44B6-B37A-E74538B1783C}"/>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280847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BD68CF4E-3A1D-407B-A140-908DAE30C9BE}"/>
              </a:ext>
            </a:extLst>
          </p:cNvPr>
          <p:cNvPicPr>
            <a:picLocks noChangeAspect="1"/>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0221644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4"/>
</p:tagLst>
</file>

<file path=ppt/tags/tag27.xml><?xml version="1.0" encoding="utf-8"?>
<p:tagLst xmlns:a="http://schemas.openxmlformats.org/drawingml/2006/main" xmlns:r="http://schemas.openxmlformats.org/officeDocument/2006/relationships" xmlns:p="http://schemas.openxmlformats.org/presentationml/2006/main">
  <p:tag name="NUM" val="5"/>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Custom 27">
      <a:dk1>
        <a:srgbClr val="232328"/>
      </a:dk1>
      <a:lt1>
        <a:srgbClr val="FFFFFF"/>
      </a:lt1>
      <a:dk2>
        <a:srgbClr val="662D91"/>
      </a:dk2>
      <a:lt2>
        <a:srgbClr val="F15A3F"/>
      </a:lt2>
      <a:accent1>
        <a:srgbClr val="FCED00"/>
      </a:accent1>
      <a:accent2>
        <a:srgbClr val="F15B40"/>
      </a:accent2>
      <a:accent3>
        <a:srgbClr val="59C9E6"/>
      </a:accent3>
      <a:accent4>
        <a:srgbClr val="CEDE54"/>
      </a:accent4>
      <a:accent5>
        <a:srgbClr val="662D91"/>
      </a:accent5>
      <a:accent6>
        <a:srgbClr val="FFFFFF"/>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24">
      <a:dk1>
        <a:srgbClr val="232328"/>
      </a:dk1>
      <a:lt1>
        <a:srgbClr val="FFFFFF"/>
      </a:lt1>
      <a:dk2>
        <a:srgbClr val="662D91"/>
      </a:dk2>
      <a:lt2>
        <a:srgbClr val="F15A3F"/>
      </a:lt2>
      <a:accent1>
        <a:srgbClr val="FCED00"/>
      </a:accent1>
      <a:accent2>
        <a:srgbClr val="F15B40"/>
      </a:accent2>
      <a:accent3>
        <a:srgbClr val="59C9E6"/>
      </a:accent3>
      <a:accent4>
        <a:srgbClr val="CEDE54"/>
      </a:accent4>
      <a:accent5>
        <a:srgbClr val="662D91"/>
      </a:accent5>
      <a:accent6>
        <a:srgbClr val="FFFFFF"/>
      </a:accent6>
      <a:hlink>
        <a:srgbClr val="FCED00"/>
      </a:hlink>
      <a:folHlink>
        <a:srgbClr val="FCED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15091</TotalTime>
  <Words>4349</Words>
  <Application>Microsoft Office PowerPoint</Application>
  <PresentationFormat>On-screen Show (4:3)</PresentationFormat>
  <Paragraphs>252</Paragraphs>
  <Slides>23</Slides>
  <Notes>23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23</vt:i4>
      </vt:variant>
    </vt:vector>
  </HeadingPairs>
  <TitlesOfParts>
    <vt:vector size="32" baseType="lpstr">
      <vt:lpstr>Arial</vt:lpstr>
      <vt:lpstr>Calibri</vt:lpstr>
      <vt:lpstr>Courier New</vt:lpstr>
      <vt:lpstr>Futura PT Bold</vt:lpstr>
      <vt:lpstr>Futura PT Bold Italic</vt:lpstr>
      <vt:lpstr>Futura PT Book</vt:lpstr>
      <vt:lpstr>Halogen Rough by Pixel Surplus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Alisa Sera Garcia</dc:creator>
  <cp:lastModifiedBy>judy kusoglu</cp:lastModifiedBy>
  <cp:revision>486</cp:revision>
  <cp:lastPrinted>2019-08-27T14:10:35Z</cp:lastPrinted>
  <dcterms:created xsi:type="dcterms:W3CDTF">2019-08-19T15:25:57Z</dcterms:created>
  <dcterms:modified xsi:type="dcterms:W3CDTF">2024-08-12T16:43:22Z</dcterms:modified>
</cp:coreProperties>
</file>